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Nunito"/>
      <p:regular r:id="rId34"/>
      <p:bold r:id="rId35"/>
      <p:italic r:id="rId36"/>
      <p:boldItalic r:id="rId37"/>
    </p:embeddedFont>
    <p:embeddedFont>
      <p:font typeface="Fira Sans Extra Condensed Medium"/>
      <p:regular r:id="rId38"/>
      <p:bold r:id="rId39"/>
      <p:italic r:id="rId40"/>
      <p:boldItalic r:id="rId41"/>
    </p:embeddedFont>
    <p:embeddedFont>
      <p:font typeface="Maven Pro"/>
      <p:regular r:id="rId42"/>
      <p:bold r:id="rId43"/>
    </p:embeddedFont>
    <p:embeddedFont>
      <p:font typeface="Fira Sans Extra Condense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185195-17CB-486A-84D6-37E876D9AA94}">
  <a:tblStyle styleId="{DB185195-17CB-486A-84D6-37E876D9AA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20" Type="http://schemas.openxmlformats.org/officeDocument/2006/relationships/slide" Target="slides/slide14.xml"/><Relationship Id="rId42" Type="http://schemas.openxmlformats.org/officeDocument/2006/relationships/font" Target="fonts/MavenPro-regular.fntdata"/><Relationship Id="rId41" Type="http://schemas.openxmlformats.org/officeDocument/2006/relationships/font" Target="fonts/FiraSansExtraCondensedMedium-boldItalic.fntdata"/><Relationship Id="rId22" Type="http://schemas.openxmlformats.org/officeDocument/2006/relationships/slide" Target="slides/slide16.xml"/><Relationship Id="rId44" Type="http://schemas.openxmlformats.org/officeDocument/2006/relationships/font" Target="fonts/FiraSansExtraCondensed-regular.fntdata"/><Relationship Id="rId21" Type="http://schemas.openxmlformats.org/officeDocument/2006/relationships/slide" Target="slides/slide15.xml"/><Relationship Id="rId43" Type="http://schemas.openxmlformats.org/officeDocument/2006/relationships/font" Target="fonts/MavenPro-bold.fntdata"/><Relationship Id="rId24" Type="http://schemas.openxmlformats.org/officeDocument/2006/relationships/slide" Target="slides/slide18.xml"/><Relationship Id="rId46" Type="http://schemas.openxmlformats.org/officeDocument/2006/relationships/font" Target="fonts/FiraSansExtraCondensed-italic.fntdata"/><Relationship Id="rId23" Type="http://schemas.openxmlformats.org/officeDocument/2006/relationships/slide" Target="slides/slide17.xml"/><Relationship Id="rId45" Type="http://schemas.openxmlformats.org/officeDocument/2006/relationships/font" Target="fonts/FiraSansExtraCondense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FiraSansExtraCondensed-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Nunito-bold.fntdata"/><Relationship Id="rId12" Type="http://schemas.openxmlformats.org/officeDocument/2006/relationships/slide" Target="slides/slide6.xml"/><Relationship Id="rId34" Type="http://schemas.openxmlformats.org/officeDocument/2006/relationships/font" Target="fonts/Nunito-regular.fntdata"/><Relationship Id="rId15" Type="http://schemas.openxmlformats.org/officeDocument/2006/relationships/slide" Target="slides/slide9.xml"/><Relationship Id="rId37" Type="http://schemas.openxmlformats.org/officeDocument/2006/relationships/font" Target="fonts/Nunito-boldItalic.fntdata"/><Relationship Id="rId14" Type="http://schemas.openxmlformats.org/officeDocument/2006/relationships/slide" Target="slides/slide8.xml"/><Relationship Id="rId36" Type="http://schemas.openxmlformats.org/officeDocument/2006/relationships/font" Target="fonts/Nunito-italic.fntdata"/><Relationship Id="rId17" Type="http://schemas.openxmlformats.org/officeDocument/2006/relationships/slide" Target="slides/slide11.xml"/><Relationship Id="rId39" Type="http://schemas.openxmlformats.org/officeDocument/2006/relationships/font" Target="fonts/FiraSansExtraCondensedMedium-bold.fntdata"/><Relationship Id="rId16" Type="http://schemas.openxmlformats.org/officeDocument/2006/relationships/slide" Target="slides/slide10.xml"/><Relationship Id="rId38" Type="http://schemas.openxmlformats.org/officeDocument/2006/relationships/font" Target="fonts/FiraSansExtraCondensed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nitishkundu1993/exploring-resnet50-an-in-depth-look-at-the-model-architecture-and-code-implementation-d8d8fa67e46f#:~:text=ResNet50%20is%20a%20deep%20convolutional,which%20is%2050%20layers%20deep"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idian.allenpress.com/bit/article/43/4/300/141092/Hematology-Analyzer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abellerr.com/blog/understanding-yolov8-architecture-applications-features/#:~:text=This%20architecture%20consists%20of%2053,series%20of%20fully%20connected%20layer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a1c3a706f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a1c3a706f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a1c3a706f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a1c3a706f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1c3a706f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1c3a706f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 0.5 denotes a IoU threshold of 0.5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1c3a706f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a1c3a706f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a1c3a706f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a1c3a706f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Biggest misses occurred when RBC blend together -- adjusting the Non Maximum Suppression, IOU, and Confidence Thresholds would perhaps increase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a1c3a706f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a1c3a706f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These cropped images were automatically generated by the first bounding box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dataset is called dataset2</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a1c3a706f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a1c3a706f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a1c3a706f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a1c3a706f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similar to first model -- augmentation through flipping and rotating images.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MobileNet - MobileNet is a lightweight deep learning model designed for mobile and edge devices. It features depth-wise separable convolutions, where standard convolutions are split into depth-wise and point-wise convolutions. This architecture reduces computational complexity while maintaining accuracy, making it suitable for resource-constrained environments.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ResNet - Residual Networks (ResNet) are known for introducing residual learning, addressing the vanishing gradient problem in deep neural networks. It utilizes residual blocks, allowing the model to skip connections and learn residual functions. This architecture facilitates the training of very deep networks, promoting better feature extraction and representation.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VGG - The Visual Geometry Group (VGG) architecture is characterized by its simplicity and uniform structure. It consists of repeated blocks of convolutional layers with small 3x3 filters, ReLU activations, and max pooling. This straightforward design facilitates understanding and implementation, making it a popular choice for image classification tasks.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XGBoost: XGBoost is an ensemble learning algorithm that excels in structured data tasks. It builds a series of decision trees sequentially, correcting errors of the combined ensemble through gradient boosting. Known for its efficiency and scalability, XGBoost is widely used in regression, classification, and ranking problems.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Random Forest: Random Forest is an ensemble learning method that constructs multiple decision trees during training and outputs the aggregated result. It mitigates overfitting by training each tree on a random subset of features and data. This approach enhances robustness, making Random Forest a popular choice for various machine learning applications.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Support Vector Machine (SVM): SVM is a supervised learning algorithm used for classification and regression tasks. It seeks to find the optimal hyperplane that separates different classes in the feature space. SVM is effective in high-dimensional spaces and can handle linear and non-linear relationships using kernel functions, making it versatile in various domains.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K-Nearest Neighbors (KNN): KNN is a simple and versatile algorithm used for classification and regression. It predicts the class or value of a data point based on the majority class or average of its k nearest neighbors in the feature space. KNN is non-parametric and lazy, making it suitable for small to medium-sized datasets with no assumptions about data distribution.</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a1c3a706f3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a1c3a706f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https://medium.com/@nitishkundu1993/exploring-resnet50-an-in-depth-look-at-the-model-architecture-and-code-implementation-d8d8fa67e46f#</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a1c3a706f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a1c3a706f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Training and Validation accuracy.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18f11daf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18f11daf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Other facts: </a:t>
            </a:r>
            <a:r>
              <a:rPr lang="en"/>
              <a:t> Within the United States alone, it is projected that</a:t>
            </a:r>
            <a:endParaRPr/>
          </a:p>
          <a:p>
            <a:pPr indent="0" lvl="0" marL="0" rtl="0" algn="l">
              <a:spcBef>
                <a:spcPts val="0"/>
              </a:spcBef>
              <a:spcAft>
                <a:spcPts val="0"/>
              </a:spcAft>
              <a:buClr>
                <a:schemeClr val="dk1"/>
              </a:buClr>
              <a:buSzPts val="1100"/>
              <a:buFont typeface="Arial"/>
              <a:buNone/>
            </a:pPr>
            <a:r>
              <a:rPr lang="en"/>
              <a:t>blood-based cancers will claim the lives of 57,380 people</a:t>
            </a:r>
            <a:endParaRPr/>
          </a:p>
          <a:p>
            <a:pPr indent="0" lvl="0" marL="0" rtl="0" algn="l">
              <a:spcBef>
                <a:spcPts val="0"/>
              </a:spcBef>
              <a:spcAft>
                <a:spcPts val="0"/>
              </a:spcAft>
              <a:buNone/>
            </a:pPr>
            <a:r>
              <a:rPr lang="en"/>
              <a:t>in 2023.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WBC count in particular is crucial in identifying infections and hematological disorders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abnormal WBC count can indicate the presence of an underlying health issue, prompting further investigation.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a1c3a706f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a1c3a706f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did a great job with lymphocyte cells and monocyte cells, </a:t>
            </a:r>
            <a:r>
              <a:rPr lang="en"/>
              <a:t>struggled</a:t>
            </a:r>
            <a:r>
              <a:rPr lang="en"/>
              <a:t> with Neutrophil cells.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a1c3a706f3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a1c3a706f3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1c3a706f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a1c3a706f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a18f11da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a18f11daf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1c3a706f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a1c3a706f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 Method is considered the first automated method for performing CBC tests.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Coulter patented the Coulter Principle, blood counting machines were known as “Coulter Counters”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https://meridian.allenpress.com/bit/article/43/4/300/141092/Hematology-Analyzers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1c3a706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1c3a706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a1c3a706f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a1c3a706f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a1c3a706f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a1c3a706f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1c3a706f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1c3a706f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1c3a706f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1c3a706f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the dataset is focused on WBC, they are over represented compared to the normal ratio of RBC to WBC in normal blood samples.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1c3a706f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1c3a706f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53 convolutional layers followed by a series of fully connected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https://www.labellerr.com/blog/understanding-yolov8-architecture-applications-features/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Reasons we chose YOLO: </a:t>
            </a:r>
            <a:endParaRPr/>
          </a:p>
          <a:p>
            <a:pPr indent="-295275" lvl="0" marL="457200" rtl="0" algn="l">
              <a:lnSpc>
                <a:spcPct val="115000"/>
              </a:lnSpc>
              <a:spcBef>
                <a:spcPts val="1100"/>
              </a:spcBef>
              <a:spcAft>
                <a:spcPts val="0"/>
              </a:spcAft>
              <a:buClr>
                <a:schemeClr val="dk1"/>
              </a:buClr>
              <a:buSzPts val="1050"/>
              <a:buAutoNum type="arabicPeriod"/>
            </a:pPr>
            <a:r>
              <a:rPr i="1" lang="en" sz="1050">
                <a:solidFill>
                  <a:schemeClr val="dk1"/>
                </a:solidFill>
                <a:highlight>
                  <a:srgbClr val="FFFFFF"/>
                </a:highlight>
              </a:rPr>
              <a:t>It is straightforward to take a custom labeled dataset and train a model based on the YOLO algorithm.</a:t>
            </a:r>
            <a:endParaRPr i="1"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i="1" lang="en" sz="1050">
                <a:solidFill>
                  <a:schemeClr val="dk1"/>
                </a:solidFill>
                <a:highlight>
                  <a:srgbClr val="FFFFFF"/>
                </a:highlight>
              </a:rPr>
              <a:t>Once trained, the model can provide almost instantaneous predictions for new images. Real time processing capabilities is a huge benefit in the field of medical imaging.</a:t>
            </a:r>
            <a:endParaRPr i="1"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i="1" lang="en" sz="1050">
                <a:solidFill>
                  <a:schemeClr val="dk1"/>
                </a:solidFill>
                <a:highlight>
                  <a:srgbClr val="FFFFFF"/>
                </a:highlight>
              </a:rPr>
              <a:t>YOLOv8 can handle multiple classes simultaneously, which allows the model to pick out white blood cells even when surrounded by red blood cells and platelets.</a:t>
            </a:r>
            <a:endParaRPr i="1"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rgbClr val="FFFFFF"/>
                </a:highlight>
              </a:rPr>
              <a:t>Activation Function: LEAKY ReLu</a:t>
            </a:r>
            <a:endParaRPr sz="1050">
              <a:solidFill>
                <a:schemeClr val="dk1"/>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lls.org/facts-and-statistics/facts-and-statistics-overview" TargetMode="External"/><Relationship Id="rId4" Type="http://schemas.openxmlformats.org/officeDocument/2006/relationships/hyperlink" Target="https://www.kaggle.com/datasets/paultimothymooney/blood-cells/data" TargetMode="External"/><Relationship Id="rId5" Type="http://schemas.openxmlformats.org/officeDocument/2006/relationships/hyperlink" Target="https://github.com/ultralytics/ultralytics" TargetMode="External"/><Relationship Id="rId6" Type="http://schemas.openxmlformats.org/officeDocument/2006/relationships/hyperlink" Target="http://arxiv.org/abs/1512.0338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687700" y="1341250"/>
            <a:ext cx="63252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Automated Hematological Analysis: A Machine</a:t>
            </a:r>
            <a:endParaRPr/>
          </a:p>
          <a:p>
            <a:pPr indent="0" lvl="0" marL="0" rtl="0" algn="l">
              <a:spcBef>
                <a:spcPts val="0"/>
              </a:spcBef>
              <a:spcAft>
                <a:spcPts val="0"/>
              </a:spcAft>
              <a:buNone/>
            </a:pPr>
            <a:r>
              <a:rPr lang="en"/>
              <a:t>Learning Approach for Blood Cell Classification</a:t>
            </a:r>
            <a:endParaRPr/>
          </a:p>
          <a:p>
            <a:pPr indent="0" lvl="0" marL="0" rtl="0" algn="l">
              <a:spcBef>
                <a:spcPts val="0"/>
              </a:spcBef>
              <a:spcAft>
                <a:spcPts val="0"/>
              </a:spcAft>
              <a:buNone/>
            </a:pPr>
            <a:r>
              <a:t/>
            </a:r>
            <a:endParaRPr/>
          </a:p>
        </p:txBody>
      </p:sp>
      <p:sp>
        <p:nvSpPr>
          <p:cNvPr id="278" name="Google Shape;278;p13"/>
          <p:cNvSpPr txBox="1"/>
          <p:nvPr>
            <p:ph idx="1" type="subTitle"/>
          </p:nvPr>
        </p:nvSpPr>
        <p:spPr>
          <a:xfrm>
            <a:off x="824000" y="3596300"/>
            <a:ext cx="56778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Adam Finch, Pranay Reddy Gundala, and Tyler Rowe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a:t>
            </a:r>
            <a:endParaRPr/>
          </a:p>
        </p:txBody>
      </p:sp>
      <p:sp>
        <p:nvSpPr>
          <p:cNvPr id="364" name="Google Shape;364;p22"/>
          <p:cNvSpPr txBox="1"/>
          <p:nvPr>
            <p:ph idx="1" type="body"/>
          </p:nvPr>
        </p:nvSpPr>
        <p:spPr>
          <a:xfrm>
            <a:off x="906050" y="1514150"/>
            <a:ext cx="7603800" cy="999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Two key components of preprocessing: </a:t>
            </a:r>
            <a:endParaRPr/>
          </a:p>
          <a:p>
            <a:pPr indent="-298450" lvl="1" marL="914400" rtl="0" algn="l">
              <a:spcBef>
                <a:spcPts val="0"/>
              </a:spcBef>
              <a:spcAft>
                <a:spcPts val="0"/>
              </a:spcAft>
              <a:buSzPts val="1100"/>
              <a:buChar char="-"/>
            </a:pPr>
            <a:r>
              <a:rPr lang="en"/>
              <a:t>1. Auto Adjust Contrast using Adaptive Equalization</a:t>
            </a:r>
            <a:endParaRPr/>
          </a:p>
          <a:p>
            <a:pPr indent="-298450" lvl="1" marL="914400" rtl="0" algn="l">
              <a:spcBef>
                <a:spcPts val="0"/>
              </a:spcBef>
              <a:spcAft>
                <a:spcPts val="0"/>
              </a:spcAft>
              <a:buSzPts val="1100"/>
              <a:buChar char="-"/>
            </a:pPr>
            <a:r>
              <a:rPr lang="en"/>
              <a:t>2. Augmentation (Rotating and flipping images in training set)</a:t>
            </a:r>
            <a:endParaRPr/>
          </a:p>
        </p:txBody>
      </p:sp>
      <p:pic>
        <p:nvPicPr>
          <p:cNvPr id="365" name="Google Shape;365;p22"/>
          <p:cNvPicPr preferRelativeResize="0"/>
          <p:nvPr/>
        </p:nvPicPr>
        <p:blipFill>
          <a:blip r:embed="rId3">
            <a:alphaModFix/>
          </a:blip>
          <a:stretch>
            <a:fillRect/>
          </a:stretch>
        </p:blipFill>
        <p:spPr>
          <a:xfrm>
            <a:off x="5568976" y="2718314"/>
            <a:ext cx="2809398" cy="2107025"/>
          </a:xfrm>
          <a:prstGeom prst="rect">
            <a:avLst/>
          </a:prstGeom>
          <a:noFill/>
          <a:ln>
            <a:noFill/>
          </a:ln>
        </p:spPr>
      </p:pic>
      <p:pic>
        <p:nvPicPr>
          <p:cNvPr id="366" name="Google Shape;366;p22"/>
          <p:cNvPicPr preferRelativeResize="0"/>
          <p:nvPr/>
        </p:nvPicPr>
        <p:blipFill>
          <a:blip r:embed="rId4">
            <a:alphaModFix/>
          </a:blip>
          <a:stretch>
            <a:fillRect/>
          </a:stretch>
        </p:blipFill>
        <p:spPr>
          <a:xfrm>
            <a:off x="968850" y="2671213"/>
            <a:ext cx="2935000" cy="2201250"/>
          </a:xfrm>
          <a:prstGeom prst="rect">
            <a:avLst/>
          </a:prstGeom>
          <a:noFill/>
          <a:ln>
            <a:noFill/>
          </a:ln>
        </p:spPr>
      </p:pic>
      <p:sp>
        <p:nvSpPr>
          <p:cNvPr id="367" name="Google Shape;367;p22"/>
          <p:cNvSpPr/>
          <p:nvPr/>
        </p:nvSpPr>
        <p:spPr>
          <a:xfrm>
            <a:off x="4186825" y="3496000"/>
            <a:ext cx="1072800" cy="669900"/>
          </a:xfrm>
          <a:prstGeom prst="striped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endParaRPr/>
          </a:p>
        </p:txBody>
      </p:sp>
      <p:sp>
        <p:nvSpPr>
          <p:cNvPr id="373" name="Google Shape;373;p23"/>
          <p:cNvSpPr txBox="1"/>
          <p:nvPr>
            <p:ph idx="1" type="body"/>
          </p:nvPr>
        </p:nvSpPr>
        <p:spPr>
          <a:xfrm>
            <a:off x="1031400" y="1597875"/>
            <a:ext cx="3540600" cy="2662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Object Detection models are computationally expensive to train, making it difficult to perform a </a:t>
            </a:r>
            <a:r>
              <a:rPr lang="en"/>
              <a:t>Grid Search</a:t>
            </a:r>
            <a:r>
              <a:rPr lang="en"/>
              <a:t> for hyperparameter tuning</a:t>
            </a:r>
            <a:endParaRPr/>
          </a:p>
          <a:p>
            <a:pPr indent="-311150" lvl="0" marL="457200" rtl="0" algn="l">
              <a:spcBef>
                <a:spcPts val="0"/>
              </a:spcBef>
              <a:spcAft>
                <a:spcPts val="0"/>
              </a:spcAft>
              <a:buSzPts val="1300"/>
              <a:buChar char="-"/>
            </a:pPr>
            <a:r>
              <a:rPr lang="en"/>
              <a:t>The best performing model we trained used these hyperparameters</a:t>
            </a:r>
            <a:endParaRPr/>
          </a:p>
          <a:p>
            <a:pPr indent="-311150" lvl="0" marL="457200" rtl="0" algn="l">
              <a:spcBef>
                <a:spcPts val="0"/>
              </a:spcBef>
              <a:spcAft>
                <a:spcPts val="0"/>
              </a:spcAft>
              <a:buSzPts val="1300"/>
              <a:buChar char="-"/>
            </a:pPr>
            <a:r>
              <a:rPr lang="en"/>
              <a:t>Model finished training in about 10 hours</a:t>
            </a:r>
            <a:endParaRPr/>
          </a:p>
        </p:txBody>
      </p:sp>
      <p:graphicFrame>
        <p:nvGraphicFramePr>
          <p:cNvPr id="374" name="Google Shape;374;p23"/>
          <p:cNvGraphicFramePr/>
          <p:nvPr/>
        </p:nvGraphicFramePr>
        <p:xfrm>
          <a:off x="5873150" y="159988"/>
          <a:ext cx="3000000" cy="3000000"/>
        </p:xfrm>
        <a:graphic>
          <a:graphicData uri="http://schemas.openxmlformats.org/drawingml/2006/table">
            <a:tbl>
              <a:tblPr>
                <a:noFill/>
                <a:tableStyleId>{DB185195-17CB-486A-84D6-37E876D9AA94}</a:tableStyleId>
              </a:tblPr>
              <a:tblGrid>
                <a:gridCol w="1317625"/>
                <a:gridCol w="1317625"/>
              </a:tblGrid>
              <a:tr h="329225">
                <a:tc>
                  <a:txBody>
                    <a:bodyPr/>
                    <a:lstStyle/>
                    <a:p>
                      <a:pPr indent="0" lvl="0" marL="0" rtl="0" algn="ctr">
                        <a:spcBef>
                          <a:spcPts val="0"/>
                        </a:spcBef>
                        <a:spcAft>
                          <a:spcPts val="0"/>
                        </a:spcAft>
                        <a:buNone/>
                      </a:pPr>
                      <a:r>
                        <a:rPr b="1" lang="en"/>
                        <a:t>Hyper Parameter</a:t>
                      </a:r>
                      <a:endParaRPr b="1"/>
                    </a:p>
                  </a:txBody>
                  <a:tcPr marT="91425" marB="91425" marR="91425" marL="91425"/>
                </a:tc>
                <a:tc>
                  <a:txBody>
                    <a:bodyPr/>
                    <a:lstStyle/>
                    <a:p>
                      <a:pPr indent="0" lvl="0" marL="0" rtl="0" algn="ctr">
                        <a:spcBef>
                          <a:spcPts val="0"/>
                        </a:spcBef>
                        <a:spcAft>
                          <a:spcPts val="0"/>
                        </a:spcAft>
                        <a:buNone/>
                      </a:pPr>
                      <a:r>
                        <a:rPr b="1" lang="en"/>
                        <a:t>Value</a:t>
                      </a:r>
                      <a:endParaRPr b="1"/>
                    </a:p>
                  </a:txBody>
                  <a:tcPr marT="91425" marB="91425" marR="91425" marL="91425"/>
                </a:tc>
              </a:tr>
              <a:tr h="329225">
                <a:tc>
                  <a:txBody>
                    <a:bodyPr/>
                    <a:lstStyle/>
                    <a:p>
                      <a:pPr indent="0" lvl="0" marL="0" rtl="0" algn="ctr">
                        <a:spcBef>
                          <a:spcPts val="0"/>
                        </a:spcBef>
                        <a:spcAft>
                          <a:spcPts val="0"/>
                        </a:spcAft>
                        <a:buNone/>
                      </a:pPr>
                      <a:r>
                        <a:rPr lang="en"/>
                        <a:t>Learning Rate</a:t>
                      </a:r>
                      <a:endParaRPr/>
                    </a:p>
                  </a:txBody>
                  <a:tcPr marT="91425" marB="91425" marR="91425" marL="91425" anchor="ctr"/>
                </a:tc>
                <a:tc>
                  <a:txBody>
                    <a:bodyPr/>
                    <a:lstStyle/>
                    <a:p>
                      <a:pPr indent="0" lvl="0" marL="0" rtl="0" algn="ctr">
                        <a:spcBef>
                          <a:spcPts val="0"/>
                        </a:spcBef>
                        <a:spcAft>
                          <a:spcPts val="0"/>
                        </a:spcAft>
                        <a:buNone/>
                      </a:pPr>
                      <a:r>
                        <a:rPr lang="en"/>
                        <a:t>0.001</a:t>
                      </a:r>
                      <a:endParaRPr/>
                    </a:p>
                  </a:txBody>
                  <a:tcPr marT="91425" marB="91425" marR="91425" marL="91425" anchor="ctr"/>
                </a:tc>
              </a:tr>
              <a:tr h="329225">
                <a:tc>
                  <a:txBody>
                    <a:bodyPr/>
                    <a:lstStyle/>
                    <a:p>
                      <a:pPr indent="0" lvl="0" marL="0" rtl="0" algn="ctr">
                        <a:spcBef>
                          <a:spcPts val="0"/>
                        </a:spcBef>
                        <a:spcAft>
                          <a:spcPts val="0"/>
                        </a:spcAft>
                        <a:buNone/>
                      </a:pPr>
                      <a:r>
                        <a:rPr lang="en"/>
                        <a:t>Confidence Threshold</a:t>
                      </a:r>
                      <a:endParaRPr/>
                    </a:p>
                  </a:txBody>
                  <a:tcPr marT="91425" marB="91425" marR="91425" marL="91425" anchor="ctr"/>
                </a:tc>
                <a:tc>
                  <a:txBody>
                    <a:bodyPr/>
                    <a:lstStyle/>
                    <a:p>
                      <a:pPr indent="0" lvl="0" marL="0" rtl="0" algn="ctr">
                        <a:spcBef>
                          <a:spcPts val="0"/>
                        </a:spcBef>
                        <a:spcAft>
                          <a:spcPts val="0"/>
                        </a:spcAft>
                        <a:buNone/>
                      </a:pPr>
                      <a:r>
                        <a:rPr lang="en"/>
                        <a:t>0.25</a:t>
                      </a:r>
                      <a:endParaRPr/>
                    </a:p>
                  </a:txBody>
                  <a:tcPr marT="91425" marB="91425" marR="91425" marL="91425" anchor="ctr"/>
                </a:tc>
              </a:tr>
              <a:tr h="329225">
                <a:tc>
                  <a:txBody>
                    <a:bodyPr/>
                    <a:lstStyle/>
                    <a:p>
                      <a:pPr indent="0" lvl="0" marL="0" rtl="0" algn="ctr">
                        <a:spcBef>
                          <a:spcPts val="0"/>
                        </a:spcBef>
                        <a:spcAft>
                          <a:spcPts val="0"/>
                        </a:spcAft>
                        <a:buNone/>
                      </a:pPr>
                      <a:r>
                        <a:rPr lang="en"/>
                        <a:t>Non Maximum Suppression Threshold</a:t>
                      </a:r>
                      <a:endParaRPr/>
                    </a:p>
                  </a:txBody>
                  <a:tcPr marT="91425" marB="91425" marR="91425" marL="91425" anchor="ctr"/>
                </a:tc>
                <a:tc>
                  <a:txBody>
                    <a:bodyPr/>
                    <a:lstStyle/>
                    <a:p>
                      <a:pPr indent="0" lvl="0" marL="0" rtl="0" algn="ctr">
                        <a:spcBef>
                          <a:spcPts val="0"/>
                        </a:spcBef>
                        <a:spcAft>
                          <a:spcPts val="0"/>
                        </a:spcAft>
                        <a:buNone/>
                      </a:pPr>
                      <a:r>
                        <a:rPr lang="en"/>
                        <a:t>0.45</a:t>
                      </a:r>
                      <a:endParaRPr/>
                    </a:p>
                  </a:txBody>
                  <a:tcPr marT="91425" marB="91425" marR="91425" marL="91425" anchor="ctr"/>
                </a:tc>
              </a:tr>
              <a:tr h="329225">
                <a:tc>
                  <a:txBody>
                    <a:bodyPr/>
                    <a:lstStyle/>
                    <a:p>
                      <a:pPr indent="0" lvl="0" marL="0" rtl="0" algn="ctr">
                        <a:spcBef>
                          <a:spcPts val="0"/>
                        </a:spcBef>
                        <a:spcAft>
                          <a:spcPts val="0"/>
                        </a:spcAft>
                        <a:buNone/>
                      </a:pPr>
                      <a:r>
                        <a:rPr lang="en"/>
                        <a:t>Intersection Over Union Threshold</a:t>
                      </a:r>
                      <a:endParaRPr/>
                    </a:p>
                  </a:txBody>
                  <a:tcPr marT="91425" marB="91425" marR="91425" marL="91425" anchor="ctr"/>
                </a:tc>
                <a:tc>
                  <a:txBody>
                    <a:bodyPr/>
                    <a:lstStyle/>
                    <a:p>
                      <a:pPr indent="0" lvl="0" marL="0" rtl="0" algn="ctr">
                        <a:spcBef>
                          <a:spcPts val="0"/>
                        </a:spcBef>
                        <a:spcAft>
                          <a:spcPts val="0"/>
                        </a:spcAft>
                        <a:buNone/>
                      </a:pPr>
                      <a:r>
                        <a:rPr lang="en"/>
                        <a:t>0.5</a:t>
                      </a:r>
                      <a:endParaRPr/>
                    </a:p>
                  </a:txBody>
                  <a:tcPr marT="91425" marB="91425" marR="91425" marL="91425" anchor="ctr"/>
                </a:tc>
              </a:tr>
              <a:tr h="329225">
                <a:tc>
                  <a:txBody>
                    <a:bodyPr/>
                    <a:lstStyle/>
                    <a:p>
                      <a:pPr indent="0" lvl="0" marL="0" rtl="0" algn="ctr">
                        <a:spcBef>
                          <a:spcPts val="0"/>
                        </a:spcBef>
                        <a:spcAft>
                          <a:spcPts val="0"/>
                        </a:spcAft>
                        <a:buNone/>
                      </a:pPr>
                      <a:r>
                        <a:rPr lang="en"/>
                        <a:t>Number of Convolutional Layers</a:t>
                      </a:r>
                      <a:endParaRPr/>
                    </a:p>
                  </a:txBody>
                  <a:tcPr marT="91425" marB="91425" marR="91425" marL="91425" anchor="ctr"/>
                </a:tc>
                <a:tc>
                  <a:txBody>
                    <a:bodyPr/>
                    <a:lstStyle/>
                    <a:p>
                      <a:pPr indent="0" lvl="0" marL="0" rtl="0" algn="ctr">
                        <a:spcBef>
                          <a:spcPts val="0"/>
                        </a:spcBef>
                        <a:spcAft>
                          <a:spcPts val="0"/>
                        </a:spcAft>
                        <a:buNone/>
                      </a:pPr>
                      <a:r>
                        <a:rPr lang="en"/>
                        <a:t>53</a:t>
                      </a:r>
                      <a:endParaRPr/>
                    </a:p>
                  </a:txBody>
                  <a:tcPr marT="91425" marB="91425" marR="91425" marL="91425" anchor="ctr"/>
                </a:tc>
              </a:tr>
              <a:tr h="329225">
                <a:tc>
                  <a:txBody>
                    <a:bodyPr/>
                    <a:lstStyle/>
                    <a:p>
                      <a:pPr indent="0" lvl="0" marL="0" rtl="0" algn="ctr">
                        <a:spcBef>
                          <a:spcPts val="0"/>
                        </a:spcBef>
                        <a:spcAft>
                          <a:spcPts val="0"/>
                        </a:spcAft>
                        <a:buNone/>
                      </a:pPr>
                      <a:r>
                        <a:rPr lang="en"/>
                        <a:t>Epochs</a:t>
                      </a:r>
                      <a:endParaRPr/>
                    </a:p>
                  </a:txBody>
                  <a:tcPr marT="91425" marB="91425" marR="91425" marL="91425" anchor="ctr"/>
                </a:tc>
                <a:tc>
                  <a:txBody>
                    <a:bodyPr/>
                    <a:lstStyle/>
                    <a:p>
                      <a:pPr indent="0" lvl="0" marL="0" rtl="0" algn="ctr">
                        <a:spcBef>
                          <a:spcPts val="0"/>
                        </a:spcBef>
                        <a:spcAft>
                          <a:spcPts val="0"/>
                        </a:spcAft>
                        <a:buNone/>
                      </a:pPr>
                      <a:r>
                        <a:rPr lang="en"/>
                        <a:t>25</a:t>
                      </a:r>
                      <a:endParaRPr/>
                    </a:p>
                  </a:txBody>
                  <a:tcPr marT="91425" marB="91425" marR="91425" marL="91425"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380" name="Google Shape;380;p24"/>
          <p:cNvSpPr txBox="1"/>
          <p:nvPr>
            <p:ph idx="1" type="body"/>
          </p:nvPr>
        </p:nvSpPr>
        <p:spPr>
          <a:xfrm>
            <a:off x="453725" y="1713500"/>
            <a:ext cx="30489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Mean Average Precision (mAP): 0.93 across all classes</a:t>
            </a:r>
            <a:endParaRPr/>
          </a:p>
          <a:p>
            <a:pPr indent="-311150" lvl="0" marL="457200" rtl="0" algn="l">
              <a:spcBef>
                <a:spcPts val="0"/>
              </a:spcBef>
              <a:spcAft>
                <a:spcPts val="0"/>
              </a:spcAft>
              <a:buSzPts val="1300"/>
              <a:buChar char="-"/>
            </a:pPr>
            <a:r>
              <a:rPr lang="en"/>
              <a:t>Focus class (WBC) performed especially well</a:t>
            </a:r>
            <a:endParaRPr/>
          </a:p>
          <a:p>
            <a:pPr indent="-298450" lvl="1" marL="914400" rtl="0" algn="l">
              <a:spcBef>
                <a:spcPts val="0"/>
              </a:spcBef>
              <a:spcAft>
                <a:spcPts val="0"/>
              </a:spcAft>
              <a:buSzPts val="1100"/>
              <a:buChar char="-"/>
            </a:pPr>
            <a:r>
              <a:rPr lang="en"/>
              <a:t>0.983 mAP</a:t>
            </a:r>
            <a:endParaRPr/>
          </a:p>
          <a:p>
            <a:pPr indent="-298450" lvl="1" marL="914400" rtl="0" algn="l">
              <a:spcBef>
                <a:spcPts val="0"/>
              </a:spcBef>
              <a:spcAft>
                <a:spcPts val="0"/>
              </a:spcAft>
              <a:buSzPts val="1100"/>
              <a:buChar char="-"/>
            </a:pPr>
            <a:r>
              <a:rPr lang="en"/>
              <a:t>Very high in both recall and precision metrics</a:t>
            </a:r>
            <a:endParaRPr/>
          </a:p>
        </p:txBody>
      </p:sp>
      <p:pic>
        <p:nvPicPr>
          <p:cNvPr id="381" name="Google Shape;381;p24"/>
          <p:cNvPicPr preferRelativeResize="0"/>
          <p:nvPr/>
        </p:nvPicPr>
        <p:blipFill>
          <a:blip r:embed="rId3">
            <a:alphaModFix/>
          </a:blip>
          <a:stretch>
            <a:fillRect/>
          </a:stretch>
        </p:blipFill>
        <p:spPr>
          <a:xfrm>
            <a:off x="3502625" y="1249525"/>
            <a:ext cx="5442877" cy="3627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5"/>
          <p:cNvSpPr txBox="1"/>
          <p:nvPr>
            <p:ph idx="1" type="body"/>
          </p:nvPr>
        </p:nvSpPr>
        <p:spPr>
          <a:xfrm>
            <a:off x="6866100" y="1038975"/>
            <a:ext cx="18453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Most common mistake: failure to detect RBC. </a:t>
            </a:r>
            <a:endParaRPr/>
          </a:p>
          <a:p>
            <a:pPr indent="-311150" lvl="0" marL="457200" rtl="0" algn="l">
              <a:spcBef>
                <a:spcPts val="0"/>
              </a:spcBef>
              <a:spcAft>
                <a:spcPts val="0"/>
              </a:spcAft>
              <a:buSzPts val="1300"/>
              <a:buChar char="-"/>
            </a:pPr>
            <a:r>
              <a:rPr lang="en"/>
              <a:t>Very few false positives for any class</a:t>
            </a:r>
            <a:endParaRPr/>
          </a:p>
        </p:txBody>
      </p:sp>
      <p:pic>
        <p:nvPicPr>
          <p:cNvPr id="387" name="Google Shape;387;p25"/>
          <p:cNvPicPr preferRelativeResize="0"/>
          <p:nvPr/>
        </p:nvPicPr>
        <p:blipFill>
          <a:blip r:embed="rId3">
            <a:alphaModFix/>
          </a:blip>
          <a:stretch>
            <a:fillRect/>
          </a:stretch>
        </p:blipFill>
        <p:spPr>
          <a:xfrm>
            <a:off x="41125" y="136450"/>
            <a:ext cx="6494100" cy="487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6"/>
          <p:cNvSpPr txBox="1"/>
          <p:nvPr>
            <p:ph type="title"/>
          </p:nvPr>
        </p:nvSpPr>
        <p:spPr>
          <a:xfrm>
            <a:off x="1303800" y="5283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 Test Set Visualization</a:t>
            </a:r>
            <a:endParaRPr/>
          </a:p>
        </p:txBody>
      </p:sp>
      <p:sp>
        <p:nvSpPr>
          <p:cNvPr id="393" name="Google Shape;393;p26"/>
          <p:cNvSpPr txBox="1"/>
          <p:nvPr>
            <p:ph idx="1" type="body"/>
          </p:nvPr>
        </p:nvSpPr>
        <p:spPr>
          <a:xfrm>
            <a:off x="5845350" y="1990050"/>
            <a:ext cx="24888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4" name="Google Shape;394;p26"/>
          <p:cNvPicPr preferRelativeResize="0"/>
          <p:nvPr/>
        </p:nvPicPr>
        <p:blipFill>
          <a:blip r:embed="rId3">
            <a:alphaModFix/>
          </a:blip>
          <a:stretch>
            <a:fillRect/>
          </a:stretch>
        </p:blipFill>
        <p:spPr>
          <a:xfrm>
            <a:off x="4844625" y="1707526"/>
            <a:ext cx="3848550" cy="2886424"/>
          </a:xfrm>
          <a:prstGeom prst="rect">
            <a:avLst/>
          </a:prstGeom>
          <a:noFill/>
          <a:ln>
            <a:noFill/>
          </a:ln>
        </p:spPr>
      </p:pic>
      <p:pic>
        <p:nvPicPr>
          <p:cNvPr id="395" name="Google Shape;395;p26"/>
          <p:cNvPicPr preferRelativeResize="0"/>
          <p:nvPr/>
        </p:nvPicPr>
        <p:blipFill>
          <a:blip r:embed="rId4">
            <a:alphaModFix/>
          </a:blip>
          <a:stretch>
            <a:fillRect/>
          </a:stretch>
        </p:blipFill>
        <p:spPr>
          <a:xfrm>
            <a:off x="523375" y="1707525"/>
            <a:ext cx="3848550" cy="28864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 2: WBC Subtype Classification</a:t>
            </a:r>
            <a:endParaRPr/>
          </a:p>
        </p:txBody>
      </p:sp>
      <p:sp>
        <p:nvSpPr>
          <p:cNvPr id="401" name="Google Shape;401;p27"/>
          <p:cNvSpPr txBox="1"/>
          <p:nvPr>
            <p:ph idx="1" type="body"/>
          </p:nvPr>
        </p:nvSpPr>
        <p:spPr>
          <a:xfrm>
            <a:off x="792450" y="1478725"/>
            <a:ext cx="7030500" cy="9993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We wanted to go one layer deeper and train a model to classify WBC subtypes, as this is an important aspect of blood differential testing</a:t>
            </a:r>
            <a:endParaRPr/>
          </a:p>
          <a:p>
            <a:pPr indent="-311150" lvl="0" marL="457200" rtl="0" algn="l">
              <a:spcBef>
                <a:spcPts val="0"/>
              </a:spcBef>
              <a:spcAft>
                <a:spcPts val="0"/>
              </a:spcAft>
              <a:buSzPts val="1300"/>
              <a:buChar char="-"/>
            </a:pPr>
            <a:r>
              <a:rPr lang="en"/>
              <a:t>For this task we used a modified version of the original dataset which labels each WBC as one of four subtypes</a:t>
            </a:r>
            <a:endParaRPr/>
          </a:p>
        </p:txBody>
      </p:sp>
      <p:pic>
        <p:nvPicPr>
          <p:cNvPr id="402" name="Google Shape;402;p27"/>
          <p:cNvPicPr preferRelativeResize="0"/>
          <p:nvPr/>
        </p:nvPicPr>
        <p:blipFill>
          <a:blip r:embed="rId3">
            <a:alphaModFix/>
          </a:blip>
          <a:stretch>
            <a:fillRect/>
          </a:stretch>
        </p:blipFill>
        <p:spPr>
          <a:xfrm>
            <a:off x="972913" y="3523988"/>
            <a:ext cx="1419225" cy="1323975"/>
          </a:xfrm>
          <a:prstGeom prst="rect">
            <a:avLst/>
          </a:prstGeom>
          <a:noFill/>
          <a:ln>
            <a:noFill/>
          </a:ln>
        </p:spPr>
      </p:pic>
      <p:pic>
        <p:nvPicPr>
          <p:cNvPr id="403" name="Google Shape;403;p27"/>
          <p:cNvPicPr preferRelativeResize="0"/>
          <p:nvPr/>
        </p:nvPicPr>
        <p:blipFill>
          <a:blip r:embed="rId4">
            <a:alphaModFix/>
          </a:blip>
          <a:stretch>
            <a:fillRect/>
          </a:stretch>
        </p:blipFill>
        <p:spPr>
          <a:xfrm>
            <a:off x="2913509" y="3524000"/>
            <a:ext cx="1373011" cy="1323975"/>
          </a:xfrm>
          <a:prstGeom prst="rect">
            <a:avLst/>
          </a:prstGeom>
          <a:noFill/>
          <a:ln>
            <a:noFill/>
          </a:ln>
        </p:spPr>
      </p:pic>
      <p:pic>
        <p:nvPicPr>
          <p:cNvPr id="404" name="Google Shape;404;p27"/>
          <p:cNvPicPr preferRelativeResize="0"/>
          <p:nvPr/>
        </p:nvPicPr>
        <p:blipFill>
          <a:blip r:embed="rId5">
            <a:alphaModFix/>
          </a:blip>
          <a:stretch>
            <a:fillRect/>
          </a:stretch>
        </p:blipFill>
        <p:spPr>
          <a:xfrm>
            <a:off x="4807873" y="3507225"/>
            <a:ext cx="1419225" cy="1357520"/>
          </a:xfrm>
          <a:prstGeom prst="rect">
            <a:avLst/>
          </a:prstGeom>
          <a:noFill/>
          <a:ln>
            <a:noFill/>
          </a:ln>
        </p:spPr>
      </p:pic>
      <p:pic>
        <p:nvPicPr>
          <p:cNvPr id="405" name="Google Shape;405;p27"/>
          <p:cNvPicPr preferRelativeResize="0"/>
          <p:nvPr/>
        </p:nvPicPr>
        <p:blipFill>
          <a:blip r:embed="rId6">
            <a:alphaModFix/>
          </a:blip>
          <a:stretch>
            <a:fillRect/>
          </a:stretch>
        </p:blipFill>
        <p:spPr>
          <a:xfrm>
            <a:off x="6848725" y="3505050"/>
            <a:ext cx="1419225" cy="1361882"/>
          </a:xfrm>
          <a:prstGeom prst="rect">
            <a:avLst/>
          </a:prstGeom>
          <a:noFill/>
          <a:ln>
            <a:noFill/>
          </a:ln>
        </p:spPr>
      </p:pic>
      <p:sp>
        <p:nvSpPr>
          <p:cNvPr id="406" name="Google Shape;406;p27"/>
          <p:cNvSpPr txBox="1"/>
          <p:nvPr/>
        </p:nvSpPr>
        <p:spPr>
          <a:xfrm>
            <a:off x="947688" y="3148275"/>
            <a:ext cx="14697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EOSINOPHIL</a:t>
            </a:r>
            <a:endParaRPr sz="1300">
              <a:solidFill>
                <a:schemeClr val="dk2"/>
              </a:solidFill>
              <a:latin typeface="Nunito"/>
              <a:ea typeface="Nunito"/>
              <a:cs typeface="Nunito"/>
              <a:sym typeface="Nunito"/>
            </a:endParaRPr>
          </a:p>
        </p:txBody>
      </p:sp>
      <p:sp>
        <p:nvSpPr>
          <p:cNvPr id="407" name="Google Shape;407;p27"/>
          <p:cNvSpPr txBox="1"/>
          <p:nvPr/>
        </p:nvSpPr>
        <p:spPr>
          <a:xfrm>
            <a:off x="2865150" y="3148275"/>
            <a:ext cx="14697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LYMPHOCYTE</a:t>
            </a:r>
            <a:endParaRPr sz="1300">
              <a:solidFill>
                <a:schemeClr val="dk2"/>
              </a:solidFill>
              <a:latin typeface="Nunito"/>
              <a:ea typeface="Nunito"/>
              <a:cs typeface="Nunito"/>
              <a:sym typeface="Nunito"/>
            </a:endParaRPr>
          </a:p>
        </p:txBody>
      </p:sp>
      <p:sp>
        <p:nvSpPr>
          <p:cNvPr id="408" name="Google Shape;408;p27"/>
          <p:cNvSpPr txBox="1"/>
          <p:nvPr/>
        </p:nvSpPr>
        <p:spPr>
          <a:xfrm>
            <a:off x="4782588" y="3148275"/>
            <a:ext cx="14697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MONOCYTE</a:t>
            </a:r>
            <a:endParaRPr sz="1300">
              <a:solidFill>
                <a:schemeClr val="dk2"/>
              </a:solidFill>
              <a:latin typeface="Nunito"/>
              <a:ea typeface="Nunito"/>
              <a:cs typeface="Nunito"/>
              <a:sym typeface="Nunito"/>
            </a:endParaRPr>
          </a:p>
        </p:txBody>
      </p:sp>
      <p:sp>
        <p:nvSpPr>
          <p:cNvPr id="409" name="Google Shape;409;p27"/>
          <p:cNvSpPr txBox="1"/>
          <p:nvPr/>
        </p:nvSpPr>
        <p:spPr>
          <a:xfrm>
            <a:off x="6823475" y="3148275"/>
            <a:ext cx="14697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NEUTROPHIL</a:t>
            </a:r>
            <a:endParaRPr sz="1300">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2: Data</a:t>
            </a:r>
            <a:endParaRPr/>
          </a:p>
        </p:txBody>
      </p:sp>
      <p:sp>
        <p:nvSpPr>
          <p:cNvPr id="415" name="Google Shape;415;p28"/>
          <p:cNvSpPr txBox="1"/>
          <p:nvPr>
            <p:ph idx="1" type="body"/>
          </p:nvPr>
        </p:nvSpPr>
        <p:spPr>
          <a:xfrm>
            <a:off x="6117425" y="1815950"/>
            <a:ext cx="2739000" cy="2840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majority of images in dataset 2 contain only one white blood cell</a:t>
            </a:r>
            <a:endParaRPr/>
          </a:p>
          <a:p>
            <a:pPr indent="-311150" lvl="0" marL="457200" rtl="0" algn="l">
              <a:spcBef>
                <a:spcPts val="0"/>
              </a:spcBef>
              <a:spcAft>
                <a:spcPts val="0"/>
              </a:spcAft>
              <a:buSzPts val="1300"/>
              <a:buChar char="-"/>
            </a:pPr>
            <a:r>
              <a:rPr lang="en"/>
              <a:t>The dataset is unbalanced towards Eosinophil White Blood Cell Types</a:t>
            </a:r>
            <a:endParaRPr/>
          </a:p>
        </p:txBody>
      </p:sp>
      <p:pic>
        <p:nvPicPr>
          <p:cNvPr id="416" name="Google Shape;416;p28"/>
          <p:cNvPicPr preferRelativeResize="0"/>
          <p:nvPr/>
        </p:nvPicPr>
        <p:blipFill>
          <a:blip r:embed="rId3">
            <a:alphaModFix/>
          </a:blip>
          <a:stretch>
            <a:fillRect/>
          </a:stretch>
        </p:blipFill>
        <p:spPr>
          <a:xfrm>
            <a:off x="426325" y="1475625"/>
            <a:ext cx="5419725" cy="3257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1283750" y="5970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Selection</a:t>
            </a:r>
            <a:endParaRPr/>
          </a:p>
        </p:txBody>
      </p:sp>
      <p:sp>
        <p:nvSpPr>
          <p:cNvPr id="422" name="Google Shape;422;p29"/>
          <p:cNvSpPr txBox="1"/>
          <p:nvPr>
            <p:ph idx="1" type="body"/>
          </p:nvPr>
        </p:nvSpPr>
        <p:spPr>
          <a:xfrm>
            <a:off x="732350" y="1596350"/>
            <a:ext cx="3558900" cy="2997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Due to the visual similarity of WBC subtypes, accurate classification proved difficult</a:t>
            </a:r>
            <a:endParaRPr/>
          </a:p>
          <a:p>
            <a:pPr indent="-311150" lvl="0" marL="457200" rtl="0" algn="l">
              <a:spcBef>
                <a:spcPts val="0"/>
              </a:spcBef>
              <a:spcAft>
                <a:spcPts val="0"/>
              </a:spcAft>
              <a:buSzPts val="1300"/>
              <a:buChar char="-"/>
            </a:pPr>
            <a:r>
              <a:rPr lang="en"/>
              <a:t>We tested many models to compare performance</a:t>
            </a:r>
            <a:endParaRPr/>
          </a:p>
          <a:p>
            <a:pPr indent="-311150" lvl="0" marL="457200" rtl="0" algn="l">
              <a:spcBef>
                <a:spcPts val="0"/>
              </a:spcBef>
              <a:spcAft>
                <a:spcPts val="0"/>
              </a:spcAft>
              <a:buSzPts val="1300"/>
              <a:buChar char="-"/>
            </a:pPr>
            <a:r>
              <a:rPr lang="en"/>
              <a:t>ResNet-50 performed the best on the test set</a:t>
            </a:r>
            <a:endParaRPr/>
          </a:p>
        </p:txBody>
      </p:sp>
      <p:graphicFrame>
        <p:nvGraphicFramePr>
          <p:cNvPr id="423" name="Google Shape;423;p29"/>
          <p:cNvGraphicFramePr/>
          <p:nvPr/>
        </p:nvGraphicFramePr>
        <p:xfrm>
          <a:off x="5444675" y="880275"/>
          <a:ext cx="3000000" cy="3000000"/>
        </p:xfrm>
        <a:graphic>
          <a:graphicData uri="http://schemas.openxmlformats.org/drawingml/2006/table">
            <a:tbl>
              <a:tblPr>
                <a:noFill/>
                <a:tableStyleId>{DB185195-17CB-486A-84D6-37E876D9AA94}</a:tableStyleId>
              </a:tblPr>
              <a:tblGrid>
                <a:gridCol w="1581650"/>
                <a:gridCol w="1581650"/>
              </a:tblGrid>
              <a:tr h="741650">
                <a:tc>
                  <a:txBody>
                    <a:bodyPr/>
                    <a:lstStyle/>
                    <a:p>
                      <a:pPr indent="0" lvl="0" marL="0" rtl="0" algn="ctr">
                        <a:spcBef>
                          <a:spcPts val="0"/>
                        </a:spcBef>
                        <a:spcAft>
                          <a:spcPts val="0"/>
                        </a:spcAft>
                        <a:buNone/>
                      </a:pPr>
                      <a:r>
                        <a:rPr b="1" lang="en"/>
                        <a:t>Model</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Test Set Accuracy</a:t>
                      </a:r>
                      <a:endParaRPr b="1"/>
                    </a:p>
                  </a:txBody>
                  <a:tcPr marT="91425" marB="91425" marR="91425" marL="91425">
                    <a:lnB cap="flat" cmpd="sng" w="9525">
                      <a:solidFill>
                        <a:srgbClr val="9E9E9E"/>
                      </a:solidFill>
                      <a:prstDash val="solid"/>
                      <a:round/>
                      <a:headEnd len="sm" w="sm" type="none"/>
                      <a:tailEnd len="sm" w="sm" type="none"/>
                    </a:lnB>
                  </a:tcPr>
                </a:tc>
              </a:tr>
              <a:tr h="361950">
                <a:tc>
                  <a:txBody>
                    <a:bodyPr/>
                    <a:lstStyle/>
                    <a:p>
                      <a:pPr indent="0" lvl="0" marL="0" rtl="0" algn="ctr">
                        <a:lnSpc>
                          <a:spcPct val="115000"/>
                        </a:lnSpc>
                        <a:spcBef>
                          <a:spcPts val="0"/>
                        </a:spcBef>
                        <a:spcAft>
                          <a:spcPts val="0"/>
                        </a:spcAft>
                        <a:buNone/>
                      </a:pPr>
                      <a:r>
                        <a:rPr lang="en"/>
                        <a:t>ResNet-50</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87.62 %</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2175">
                <a:tc>
                  <a:txBody>
                    <a:bodyPr/>
                    <a:lstStyle/>
                    <a:p>
                      <a:pPr indent="0" lvl="0" marL="0" rtl="0" algn="ctr">
                        <a:lnSpc>
                          <a:spcPct val="115000"/>
                        </a:lnSpc>
                        <a:spcBef>
                          <a:spcPts val="0"/>
                        </a:spcBef>
                        <a:spcAft>
                          <a:spcPts val="0"/>
                        </a:spcAft>
                        <a:buNone/>
                      </a:pPr>
                      <a:r>
                        <a:rPr lang="en"/>
                        <a:t>VGG</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41.77 %</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1950">
                <a:tc>
                  <a:txBody>
                    <a:bodyPr/>
                    <a:lstStyle/>
                    <a:p>
                      <a:pPr indent="0" lvl="0" marL="0" rtl="0" algn="ctr">
                        <a:lnSpc>
                          <a:spcPct val="115000"/>
                        </a:lnSpc>
                        <a:spcBef>
                          <a:spcPts val="0"/>
                        </a:spcBef>
                        <a:spcAft>
                          <a:spcPts val="0"/>
                        </a:spcAft>
                        <a:buNone/>
                      </a:pPr>
                      <a:r>
                        <a:rPr lang="en"/>
                        <a:t>K-Nearest Neighbors</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38.0%</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050">
                <a:tc>
                  <a:txBody>
                    <a:bodyPr/>
                    <a:lstStyle/>
                    <a:p>
                      <a:pPr indent="0" lvl="0" marL="0" rtl="0" algn="ctr">
                        <a:lnSpc>
                          <a:spcPct val="115000"/>
                        </a:lnSpc>
                        <a:spcBef>
                          <a:spcPts val="0"/>
                        </a:spcBef>
                        <a:spcAft>
                          <a:spcPts val="0"/>
                        </a:spcAft>
                        <a:buNone/>
                      </a:pPr>
                      <a:r>
                        <a:rPr lang="en"/>
                        <a:t>MobileNet</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32.36 %</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050">
                <a:tc>
                  <a:txBody>
                    <a:bodyPr/>
                    <a:lstStyle/>
                    <a:p>
                      <a:pPr indent="0" lvl="0" marL="0" rtl="0" algn="ctr">
                        <a:lnSpc>
                          <a:spcPct val="115000"/>
                        </a:lnSpc>
                        <a:spcBef>
                          <a:spcPts val="0"/>
                        </a:spcBef>
                        <a:spcAft>
                          <a:spcPts val="0"/>
                        </a:spcAft>
                        <a:buNone/>
                      </a:pPr>
                      <a:r>
                        <a:rPr lang="en"/>
                        <a:t>XGBoost</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31.0 %</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050">
                <a:tc>
                  <a:txBody>
                    <a:bodyPr/>
                    <a:lstStyle/>
                    <a:p>
                      <a:pPr indent="0" lvl="0" marL="0" rtl="0" algn="ctr">
                        <a:lnSpc>
                          <a:spcPct val="115000"/>
                        </a:lnSpc>
                        <a:spcBef>
                          <a:spcPts val="0"/>
                        </a:spcBef>
                        <a:spcAft>
                          <a:spcPts val="0"/>
                        </a:spcAft>
                        <a:buNone/>
                      </a:pPr>
                      <a:r>
                        <a:rPr lang="en"/>
                        <a:t>SVM</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31.0 %</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050">
                <a:tc>
                  <a:txBody>
                    <a:bodyPr/>
                    <a:lstStyle/>
                    <a:p>
                      <a:pPr indent="0" lvl="0" marL="0" rtl="0" algn="ctr">
                        <a:lnSpc>
                          <a:spcPct val="115000"/>
                        </a:lnSpc>
                        <a:spcBef>
                          <a:spcPts val="0"/>
                        </a:spcBef>
                        <a:spcAft>
                          <a:spcPts val="0"/>
                        </a:spcAft>
                        <a:buNone/>
                      </a:pPr>
                      <a:r>
                        <a:rPr lang="en"/>
                        <a:t>Random Forest</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22.1 %</a:t>
                      </a:r>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a:t>
            </a:r>
            <a:endParaRPr/>
          </a:p>
        </p:txBody>
      </p:sp>
      <p:sp>
        <p:nvSpPr>
          <p:cNvPr id="429" name="Google Shape;429;p30"/>
          <p:cNvSpPr txBox="1"/>
          <p:nvPr>
            <p:ph idx="1" type="body"/>
          </p:nvPr>
        </p:nvSpPr>
        <p:spPr>
          <a:xfrm>
            <a:off x="887550" y="1488750"/>
            <a:ext cx="7368900" cy="1238400"/>
          </a:xfrm>
          <a:prstGeom prst="rect">
            <a:avLst/>
          </a:prstGeom>
        </p:spPr>
        <p:txBody>
          <a:bodyPr anchorCtr="0" anchor="t" bIns="91425" lIns="91425" spcFirstLastPara="1" rIns="91425" wrap="square" tIns="91425">
            <a:normAutofit fontScale="85000" lnSpcReduction="20000"/>
          </a:bodyPr>
          <a:lstStyle/>
          <a:p>
            <a:pPr indent="-298767" lvl="0" marL="457200" rtl="0" algn="l">
              <a:spcBef>
                <a:spcPts val="0"/>
              </a:spcBef>
              <a:spcAft>
                <a:spcPts val="0"/>
              </a:spcAft>
              <a:buSzPct val="100000"/>
              <a:buChar char="-"/>
            </a:pPr>
            <a:r>
              <a:rPr lang="en"/>
              <a:t>ResNet-50 is a deep convolutional neural network (CNN) developed by Microsoft Research</a:t>
            </a:r>
            <a:r>
              <a:rPr baseline="30000" lang="en"/>
              <a:t>[5]</a:t>
            </a:r>
            <a:r>
              <a:rPr lang="en"/>
              <a:t>. </a:t>
            </a:r>
            <a:endParaRPr/>
          </a:p>
          <a:p>
            <a:pPr indent="-298767" lvl="0" marL="457200" rtl="0" algn="l">
              <a:spcBef>
                <a:spcPts val="0"/>
              </a:spcBef>
              <a:spcAft>
                <a:spcPts val="0"/>
              </a:spcAft>
              <a:buSzPct val="100000"/>
              <a:buChar char="-"/>
            </a:pPr>
            <a:r>
              <a:rPr lang="en"/>
              <a:t>Three main stages: </a:t>
            </a:r>
            <a:endParaRPr/>
          </a:p>
          <a:p>
            <a:pPr indent="-287972" lvl="1" marL="914400" rtl="0" algn="l">
              <a:spcBef>
                <a:spcPts val="0"/>
              </a:spcBef>
              <a:spcAft>
                <a:spcPts val="0"/>
              </a:spcAft>
              <a:buSzPct val="100000"/>
              <a:buChar char="-"/>
            </a:pPr>
            <a:r>
              <a:rPr lang="en"/>
              <a:t>1. Convolutional Layers: Extract features from the input images</a:t>
            </a:r>
            <a:endParaRPr/>
          </a:p>
          <a:p>
            <a:pPr indent="-287972" lvl="2" marL="1371600" rtl="0" algn="l">
              <a:spcBef>
                <a:spcPts val="0"/>
              </a:spcBef>
              <a:spcAft>
                <a:spcPts val="0"/>
              </a:spcAft>
              <a:buSzPct val="100000"/>
              <a:buChar char="-"/>
            </a:pPr>
            <a:r>
              <a:rPr lang="en"/>
              <a:t>ReLu activation function</a:t>
            </a:r>
            <a:endParaRPr/>
          </a:p>
          <a:p>
            <a:pPr indent="-287972" lvl="2" marL="1371600" rtl="0" algn="l">
              <a:spcBef>
                <a:spcPts val="0"/>
              </a:spcBef>
              <a:spcAft>
                <a:spcPts val="0"/>
              </a:spcAft>
              <a:buSzPct val="100000"/>
              <a:buChar char="-"/>
            </a:pPr>
            <a:r>
              <a:rPr lang="en"/>
              <a:t>Max Pooling and Batch Normalization</a:t>
            </a:r>
            <a:endParaRPr/>
          </a:p>
          <a:p>
            <a:pPr indent="-287972" lvl="1" marL="914400" rtl="0" algn="l">
              <a:spcBef>
                <a:spcPts val="0"/>
              </a:spcBef>
              <a:spcAft>
                <a:spcPts val="0"/>
              </a:spcAft>
              <a:buSzPct val="100000"/>
              <a:buChar char="-"/>
            </a:pPr>
            <a:r>
              <a:rPr lang="en"/>
              <a:t>2. Convolutional / Identity Block Hidden Layers: Learns Residual Functions to map the input to its label</a:t>
            </a:r>
            <a:endParaRPr/>
          </a:p>
          <a:p>
            <a:pPr indent="-287972" lvl="1" marL="914400" rtl="0" algn="l">
              <a:spcBef>
                <a:spcPts val="0"/>
              </a:spcBef>
              <a:spcAft>
                <a:spcPts val="0"/>
              </a:spcAft>
              <a:buSzPct val="100000"/>
              <a:buChar char="-"/>
            </a:pPr>
            <a:r>
              <a:rPr lang="en"/>
              <a:t>3. Fully Connected Layers: Generate the final classification</a:t>
            </a:r>
            <a:endParaRPr/>
          </a:p>
        </p:txBody>
      </p:sp>
      <p:pic>
        <p:nvPicPr>
          <p:cNvPr id="430" name="Google Shape;430;p30"/>
          <p:cNvPicPr preferRelativeResize="0"/>
          <p:nvPr/>
        </p:nvPicPr>
        <p:blipFill>
          <a:blip r:embed="rId3">
            <a:alphaModFix/>
          </a:blip>
          <a:stretch>
            <a:fillRect/>
          </a:stretch>
        </p:blipFill>
        <p:spPr>
          <a:xfrm>
            <a:off x="1298275" y="2951725"/>
            <a:ext cx="6547442" cy="211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endParaRPr/>
          </a:p>
        </p:txBody>
      </p:sp>
      <p:sp>
        <p:nvSpPr>
          <p:cNvPr id="436" name="Google Shape;436;p3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7" name="Google Shape;437;p31"/>
          <p:cNvPicPr preferRelativeResize="0"/>
          <p:nvPr/>
        </p:nvPicPr>
        <p:blipFill>
          <a:blip r:embed="rId3">
            <a:alphaModFix/>
          </a:blip>
          <a:stretch>
            <a:fillRect/>
          </a:stretch>
        </p:blipFill>
        <p:spPr>
          <a:xfrm>
            <a:off x="591549" y="1919874"/>
            <a:ext cx="7742751" cy="292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Area of Focus</a:t>
            </a:r>
            <a:endParaRPr/>
          </a:p>
        </p:txBody>
      </p:sp>
      <p:sp>
        <p:nvSpPr>
          <p:cNvPr id="284" name="Google Shape;284;p14"/>
          <p:cNvSpPr txBox="1"/>
          <p:nvPr>
            <p:ph idx="1" type="body"/>
          </p:nvPr>
        </p:nvSpPr>
        <p:spPr>
          <a:xfrm>
            <a:off x="654225" y="1520725"/>
            <a:ext cx="3540900" cy="3332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Blood-based diseases impact hundreds of thousands of lives each year</a:t>
            </a:r>
            <a:r>
              <a:rPr baseline="30000" lang="en"/>
              <a:t>[1]</a:t>
            </a:r>
            <a:r>
              <a:rPr lang="en" sz="1400"/>
              <a:t>.</a:t>
            </a:r>
            <a:endParaRPr sz="1400"/>
          </a:p>
          <a:p>
            <a:pPr indent="-311150" lvl="0" marL="457200" rtl="0" algn="l">
              <a:spcBef>
                <a:spcPts val="0"/>
              </a:spcBef>
              <a:spcAft>
                <a:spcPts val="0"/>
              </a:spcAft>
              <a:buSzPts val="1300"/>
              <a:buChar char="-"/>
            </a:pPr>
            <a:r>
              <a:rPr lang="en"/>
              <a:t>A complete blood count (CBC) is one common method used to evaluate general health and diagnose various hematological conditions.</a:t>
            </a:r>
            <a:endParaRPr/>
          </a:p>
          <a:p>
            <a:pPr indent="-298450" lvl="1" marL="914400" rtl="0" algn="l">
              <a:spcBef>
                <a:spcPts val="0"/>
              </a:spcBef>
              <a:spcAft>
                <a:spcPts val="0"/>
              </a:spcAft>
              <a:buSzPts val="1100"/>
              <a:buChar char="-"/>
            </a:pPr>
            <a:r>
              <a:rPr lang="en"/>
              <a:t>Key components of a CBC test include counting White Blood Cells (WBC), Red Blood Cells (RBC), and Platelets</a:t>
            </a:r>
            <a:endParaRPr/>
          </a:p>
          <a:p>
            <a:pPr indent="-311150" lvl="0" marL="457200" rtl="0" algn="l">
              <a:spcBef>
                <a:spcPts val="0"/>
              </a:spcBef>
              <a:spcAft>
                <a:spcPts val="0"/>
              </a:spcAft>
              <a:buSzPts val="1300"/>
              <a:buChar char="-"/>
            </a:pPr>
            <a:r>
              <a:rPr lang="en"/>
              <a:t>A blood differential test measures the amount of each subtype of WBC (</a:t>
            </a:r>
            <a:r>
              <a:rPr lang="en"/>
              <a:t>Monoctyes, Lymphocytes, Neutrophils, and Eosinophils).</a:t>
            </a:r>
            <a:endParaRPr/>
          </a:p>
        </p:txBody>
      </p:sp>
      <p:pic>
        <p:nvPicPr>
          <p:cNvPr id="285" name="Google Shape;285;p14"/>
          <p:cNvPicPr preferRelativeResize="0"/>
          <p:nvPr/>
        </p:nvPicPr>
        <p:blipFill>
          <a:blip r:embed="rId3">
            <a:alphaModFix/>
          </a:blip>
          <a:stretch>
            <a:fillRect/>
          </a:stretch>
        </p:blipFill>
        <p:spPr>
          <a:xfrm>
            <a:off x="4676450" y="1638475"/>
            <a:ext cx="4011750" cy="2674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2"/>
          <p:cNvSpPr txBox="1"/>
          <p:nvPr>
            <p:ph type="title"/>
          </p:nvPr>
        </p:nvSpPr>
        <p:spPr>
          <a:xfrm>
            <a:off x="1303800" y="502575"/>
            <a:ext cx="7030500" cy="54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Test Set</a:t>
            </a:r>
            <a:endParaRPr/>
          </a:p>
        </p:txBody>
      </p:sp>
      <p:graphicFrame>
        <p:nvGraphicFramePr>
          <p:cNvPr id="443" name="Google Shape;443;p32"/>
          <p:cNvGraphicFramePr/>
          <p:nvPr/>
        </p:nvGraphicFramePr>
        <p:xfrm>
          <a:off x="1582375" y="1189700"/>
          <a:ext cx="3000000" cy="3000000"/>
        </p:xfrm>
        <a:graphic>
          <a:graphicData uri="http://schemas.openxmlformats.org/drawingml/2006/table">
            <a:tbl>
              <a:tblPr>
                <a:noFill/>
                <a:tableStyleId>{DB185195-17CB-486A-84D6-37E876D9AA94}</a:tableStyleId>
              </a:tblPr>
              <a:tblGrid>
                <a:gridCol w="1534300"/>
                <a:gridCol w="1534300"/>
                <a:gridCol w="1534300"/>
                <a:gridCol w="1534300"/>
              </a:tblGrid>
              <a:tr h="339225">
                <a:tc>
                  <a:txBody>
                    <a:bodyPr/>
                    <a:lstStyle/>
                    <a:p>
                      <a:pPr indent="0" lvl="0" marL="0" rtl="0" algn="ctr">
                        <a:spcBef>
                          <a:spcPts val="0"/>
                        </a:spcBef>
                        <a:spcAft>
                          <a:spcPts val="0"/>
                        </a:spcAft>
                        <a:buNone/>
                      </a:pPr>
                      <a:r>
                        <a:rPr b="1" lang="en"/>
                        <a:t>CLASS</a:t>
                      </a:r>
                      <a:endParaRPr b="1"/>
                    </a:p>
                  </a:txBody>
                  <a:tcPr marT="91425" marB="91425" marR="91425" marL="91425"/>
                </a:tc>
                <a:tc>
                  <a:txBody>
                    <a:bodyPr/>
                    <a:lstStyle/>
                    <a:p>
                      <a:pPr indent="0" lvl="0" marL="0" rtl="0" algn="ctr">
                        <a:spcBef>
                          <a:spcPts val="0"/>
                        </a:spcBef>
                        <a:spcAft>
                          <a:spcPts val="0"/>
                        </a:spcAft>
                        <a:buNone/>
                      </a:pPr>
                      <a:r>
                        <a:rPr lang="en"/>
                        <a:t>PRECISION</a:t>
                      </a:r>
                      <a:endParaRPr/>
                    </a:p>
                  </a:txBody>
                  <a:tcPr marT="91425" marB="91425" marR="91425" marL="91425"/>
                </a:tc>
                <a:tc>
                  <a:txBody>
                    <a:bodyPr/>
                    <a:lstStyle/>
                    <a:p>
                      <a:pPr indent="0" lvl="0" marL="0" rtl="0" algn="ctr">
                        <a:spcBef>
                          <a:spcPts val="0"/>
                        </a:spcBef>
                        <a:spcAft>
                          <a:spcPts val="0"/>
                        </a:spcAft>
                        <a:buNone/>
                      </a:pPr>
                      <a:r>
                        <a:rPr lang="en"/>
                        <a:t>RECALL</a:t>
                      </a:r>
                      <a:endParaRPr/>
                    </a:p>
                  </a:txBody>
                  <a:tcPr marT="91425" marB="91425" marR="91425" marL="91425"/>
                </a:tc>
                <a:tc>
                  <a:txBody>
                    <a:bodyPr/>
                    <a:lstStyle/>
                    <a:p>
                      <a:pPr indent="0" lvl="0" marL="0" rtl="0" algn="ctr">
                        <a:spcBef>
                          <a:spcPts val="0"/>
                        </a:spcBef>
                        <a:spcAft>
                          <a:spcPts val="0"/>
                        </a:spcAft>
                        <a:buNone/>
                      </a:pPr>
                      <a:r>
                        <a:rPr lang="en"/>
                        <a:t>F1-SCORE</a:t>
                      </a:r>
                      <a:endParaRPr/>
                    </a:p>
                  </a:txBody>
                  <a:tcPr marT="91425" marB="91425" marR="91425" marL="91425"/>
                </a:tc>
              </a:tr>
              <a:tr h="339225">
                <a:tc>
                  <a:txBody>
                    <a:bodyPr/>
                    <a:lstStyle/>
                    <a:p>
                      <a:pPr indent="0" lvl="0" marL="0" rtl="0" algn="ctr">
                        <a:spcBef>
                          <a:spcPts val="0"/>
                        </a:spcBef>
                        <a:spcAft>
                          <a:spcPts val="0"/>
                        </a:spcAft>
                        <a:buNone/>
                      </a:pPr>
                      <a:r>
                        <a:rPr lang="en"/>
                        <a:t>EOSINOPHIL</a:t>
                      </a:r>
                      <a:endParaRPr/>
                    </a:p>
                  </a:txBody>
                  <a:tcPr marT="91425" marB="91425" marR="91425" marL="91425" anchor="ctr"/>
                </a:tc>
                <a:tc>
                  <a:txBody>
                    <a:bodyPr/>
                    <a:lstStyle/>
                    <a:p>
                      <a:pPr indent="0" lvl="0" marL="0" rtl="0" algn="ctr">
                        <a:spcBef>
                          <a:spcPts val="0"/>
                        </a:spcBef>
                        <a:spcAft>
                          <a:spcPts val="0"/>
                        </a:spcAft>
                        <a:buNone/>
                      </a:pPr>
                      <a:r>
                        <a:rPr lang="en"/>
                        <a:t>0.85</a:t>
                      </a:r>
                      <a:endParaRPr/>
                    </a:p>
                  </a:txBody>
                  <a:tcPr marT="91425" marB="91425" marR="91425" marL="91425" anchor="ctr"/>
                </a:tc>
                <a:tc>
                  <a:txBody>
                    <a:bodyPr/>
                    <a:lstStyle/>
                    <a:p>
                      <a:pPr indent="0" lvl="0" marL="0" rtl="0" algn="ctr">
                        <a:spcBef>
                          <a:spcPts val="0"/>
                        </a:spcBef>
                        <a:spcAft>
                          <a:spcPts val="0"/>
                        </a:spcAft>
                        <a:buNone/>
                      </a:pPr>
                      <a:r>
                        <a:rPr lang="en"/>
                        <a:t>0.84</a:t>
                      </a:r>
                      <a:endParaRPr/>
                    </a:p>
                  </a:txBody>
                  <a:tcPr marT="91425" marB="91425" marR="91425" marL="91425" anchor="ctr"/>
                </a:tc>
                <a:tc>
                  <a:txBody>
                    <a:bodyPr/>
                    <a:lstStyle/>
                    <a:p>
                      <a:pPr indent="0" lvl="0" marL="0" rtl="0" algn="ctr">
                        <a:spcBef>
                          <a:spcPts val="0"/>
                        </a:spcBef>
                        <a:spcAft>
                          <a:spcPts val="0"/>
                        </a:spcAft>
                        <a:buNone/>
                      </a:pPr>
                      <a:r>
                        <a:rPr lang="en"/>
                        <a:t>0.84</a:t>
                      </a:r>
                      <a:endParaRPr/>
                    </a:p>
                  </a:txBody>
                  <a:tcPr marT="91425" marB="91425" marR="91425" marL="91425" anchor="ctr"/>
                </a:tc>
              </a:tr>
              <a:tr h="339225">
                <a:tc>
                  <a:txBody>
                    <a:bodyPr/>
                    <a:lstStyle/>
                    <a:p>
                      <a:pPr indent="0" lvl="0" marL="0" rtl="0" algn="ctr">
                        <a:spcBef>
                          <a:spcPts val="0"/>
                        </a:spcBef>
                        <a:spcAft>
                          <a:spcPts val="0"/>
                        </a:spcAft>
                        <a:buNone/>
                      </a:pPr>
                      <a:r>
                        <a:rPr lang="en"/>
                        <a:t>LYMPHOCYTE</a:t>
                      </a:r>
                      <a:endParaRPr/>
                    </a:p>
                  </a:txBody>
                  <a:tcPr marT="91425" marB="91425" marR="91425" marL="91425" anchor="ctr"/>
                </a:tc>
                <a:tc>
                  <a:txBody>
                    <a:bodyPr/>
                    <a:lstStyle/>
                    <a:p>
                      <a:pPr indent="0" lvl="0" marL="0" rtl="0" algn="ctr">
                        <a:spcBef>
                          <a:spcPts val="0"/>
                        </a:spcBef>
                        <a:spcAft>
                          <a:spcPts val="0"/>
                        </a:spcAft>
                        <a:buNone/>
                      </a:pPr>
                      <a:r>
                        <a:rPr lang="en"/>
                        <a:t>1.00</a:t>
                      </a:r>
                      <a:endParaRPr/>
                    </a:p>
                  </a:txBody>
                  <a:tcPr marT="91425" marB="91425" marR="91425" marL="91425" anchor="ctr"/>
                </a:tc>
                <a:tc>
                  <a:txBody>
                    <a:bodyPr/>
                    <a:lstStyle/>
                    <a:p>
                      <a:pPr indent="0" lvl="0" marL="0" rtl="0" algn="ctr">
                        <a:spcBef>
                          <a:spcPts val="0"/>
                        </a:spcBef>
                        <a:spcAft>
                          <a:spcPts val="0"/>
                        </a:spcAft>
                        <a:buNone/>
                      </a:pPr>
                      <a:r>
                        <a:rPr lang="en"/>
                        <a:t>1.00</a:t>
                      </a:r>
                      <a:endParaRPr/>
                    </a:p>
                  </a:txBody>
                  <a:tcPr marT="91425" marB="91425" marR="91425" marL="91425" anchor="ctr"/>
                </a:tc>
                <a:tc>
                  <a:txBody>
                    <a:bodyPr/>
                    <a:lstStyle/>
                    <a:p>
                      <a:pPr indent="0" lvl="0" marL="0" rtl="0" algn="ctr">
                        <a:spcBef>
                          <a:spcPts val="0"/>
                        </a:spcBef>
                        <a:spcAft>
                          <a:spcPts val="0"/>
                        </a:spcAft>
                        <a:buNone/>
                      </a:pPr>
                      <a:r>
                        <a:rPr lang="en"/>
                        <a:t>1.00</a:t>
                      </a:r>
                      <a:endParaRPr/>
                    </a:p>
                  </a:txBody>
                  <a:tcPr marT="91425" marB="91425" marR="91425" marL="91425" anchor="ctr"/>
                </a:tc>
              </a:tr>
              <a:tr h="339225">
                <a:tc>
                  <a:txBody>
                    <a:bodyPr/>
                    <a:lstStyle/>
                    <a:p>
                      <a:pPr indent="0" lvl="0" marL="0" rtl="0" algn="ctr">
                        <a:spcBef>
                          <a:spcPts val="0"/>
                        </a:spcBef>
                        <a:spcAft>
                          <a:spcPts val="0"/>
                        </a:spcAft>
                        <a:buNone/>
                      </a:pPr>
                      <a:r>
                        <a:rPr lang="en"/>
                        <a:t>MONOCYTE</a:t>
                      </a:r>
                      <a:endParaRPr/>
                    </a:p>
                  </a:txBody>
                  <a:tcPr marT="91425" marB="91425" marR="91425" marL="91425" anchor="ctr"/>
                </a:tc>
                <a:tc>
                  <a:txBody>
                    <a:bodyPr/>
                    <a:lstStyle/>
                    <a:p>
                      <a:pPr indent="0" lvl="0" marL="0" rtl="0" algn="ctr">
                        <a:spcBef>
                          <a:spcPts val="0"/>
                        </a:spcBef>
                        <a:spcAft>
                          <a:spcPts val="0"/>
                        </a:spcAft>
                        <a:buNone/>
                      </a:pPr>
                      <a:r>
                        <a:rPr lang="en"/>
                        <a:t>0.99</a:t>
                      </a:r>
                      <a:endParaRPr/>
                    </a:p>
                  </a:txBody>
                  <a:tcPr marT="91425" marB="91425" marR="91425" marL="91425" anchor="ctr"/>
                </a:tc>
                <a:tc>
                  <a:txBody>
                    <a:bodyPr/>
                    <a:lstStyle/>
                    <a:p>
                      <a:pPr indent="0" lvl="0" marL="0" rtl="0" algn="ctr">
                        <a:spcBef>
                          <a:spcPts val="0"/>
                        </a:spcBef>
                        <a:spcAft>
                          <a:spcPts val="0"/>
                        </a:spcAft>
                        <a:buNone/>
                      </a:pPr>
                      <a:r>
                        <a:rPr lang="en"/>
                        <a:t>0.93</a:t>
                      </a:r>
                      <a:endParaRPr/>
                    </a:p>
                  </a:txBody>
                  <a:tcPr marT="91425" marB="91425" marR="91425" marL="91425" anchor="ctr"/>
                </a:tc>
                <a:tc>
                  <a:txBody>
                    <a:bodyPr/>
                    <a:lstStyle/>
                    <a:p>
                      <a:pPr indent="0" lvl="0" marL="0" rtl="0" algn="ctr">
                        <a:spcBef>
                          <a:spcPts val="0"/>
                        </a:spcBef>
                        <a:spcAft>
                          <a:spcPts val="0"/>
                        </a:spcAft>
                        <a:buNone/>
                      </a:pPr>
                      <a:r>
                        <a:rPr lang="en"/>
                        <a:t>0.85</a:t>
                      </a:r>
                      <a:endParaRPr/>
                    </a:p>
                  </a:txBody>
                  <a:tcPr marT="91425" marB="91425" marR="91425" marL="91425" anchor="ctr"/>
                </a:tc>
              </a:tr>
              <a:tr h="339225">
                <a:tc>
                  <a:txBody>
                    <a:bodyPr/>
                    <a:lstStyle/>
                    <a:p>
                      <a:pPr indent="0" lvl="0" marL="0" rtl="0" algn="ctr">
                        <a:spcBef>
                          <a:spcPts val="0"/>
                        </a:spcBef>
                        <a:spcAft>
                          <a:spcPts val="0"/>
                        </a:spcAft>
                        <a:buNone/>
                      </a:pPr>
                      <a:r>
                        <a:rPr lang="en"/>
                        <a:t>NEUTROPHIL</a:t>
                      </a:r>
                      <a:endParaRPr/>
                    </a:p>
                  </a:txBody>
                  <a:tcPr marT="91425" marB="91425" marR="91425" marL="91425" anchor="ctr"/>
                </a:tc>
                <a:tc>
                  <a:txBody>
                    <a:bodyPr/>
                    <a:lstStyle/>
                    <a:p>
                      <a:pPr indent="0" lvl="0" marL="0" rtl="0" algn="ctr">
                        <a:spcBef>
                          <a:spcPts val="0"/>
                        </a:spcBef>
                        <a:spcAft>
                          <a:spcPts val="0"/>
                        </a:spcAft>
                        <a:buNone/>
                      </a:pPr>
                      <a:r>
                        <a:rPr lang="en"/>
                        <a:t>0.74</a:t>
                      </a:r>
                      <a:endParaRPr/>
                    </a:p>
                  </a:txBody>
                  <a:tcPr marT="91425" marB="91425" marR="91425" marL="91425" anchor="ctr"/>
                </a:tc>
                <a:tc>
                  <a:txBody>
                    <a:bodyPr/>
                    <a:lstStyle/>
                    <a:p>
                      <a:pPr indent="0" lvl="0" marL="0" rtl="0" algn="ctr">
                        <a:spcBef>
                          <a:spcPts val="0"/>
                        </a:spcBef>
                        <a:spcAft>
                          <a:spcPts val="0"/>
                        </a:spcAft>
                        <a:buNone/>
                      </a:pPr>
                      <a:r>
                        <a:rPr lang="en"/>
                        <a:t>0.93</a:t>
                      </a:r>
                      <a:endParaRPr/>
                    </a:p>
                  </a:txBody>
                  <a:tcPr marT="91425" marB="91425" marR="91425" marL="91425" anchor="ctr"/>
                </a:tc>
                <a:tc>
                  <a:txBody>
                    <a:bodyPr/>
                    <a:lstStyle/>
                    <a:p>
                      <a:pPr indent="0" lvl="0" marL="0" rtl="0" algn="ctr">
                        <a:spcBef>
                          <a:spcPts val="0"/>
                        </a:spcBef>
                        <a:spcAft>
                          <a:spcPts val="0"/>
                        </a:spcAft>
                        <a:buNone/>
                      </a:pPr>
                      <a:r>
                        <a:rPr lang="en"/>
                        <a:t>0.82</a:t>
                      </a:r>
                      <a:endParaRPr/>
                    </a:p>
                  </a:txBody>
                  <a:tcPr marT="91425" marB="91425" marR="91425" marL="91425" anchor="ctr"/>
                </a:tc>
              </a:tr>
            </a:tbl>
          </a:graphicData>
        </a:graphic>
      </p:graphicFrame>
      <p:pic>
        <p:nvPicPr>
          <p:cNvPr id="444" name="Google Shape;444;p32"/>
          <p:cNvPicPr preferRelativeResize="0"/>
          <p:nvPr/>
        </p:nvPicPr>
        <p:blipFill>
          <a:blip r:embed="rId3">
            <a:alphaModFix/>
          </a:blip>
          <a:stretch>
            <a:fillRect/>
          </a:stretch>
        </p:blipFill>
        <p:spPr>
          <a:xfrm>
            <a:off x="963563" y="3357838"/>
            <a:ext cx="1419225" cy="1323975"/>
          </a:xfrm>
          <a:prstGeom prst="rect">
            <a:avLst/>
          </a:prstGeom>
          <a:noFill/>
          <a:ln>
            <a:noFill/>
          </a:ln>
        </p:spPr>
      </p:pic>
      <p:pic>
        <p:nvPicPr>
          <p:cNvPr id="445" name="Google Shape;445;p32"/>
          <p:cNvPicPr preferRelativeResize="0"/>
          <p:nvPr/>
        </p:nvPicPr>
        <p:blipFill>
          <a:blip r:embed="rId4">
            <a:alphaModFix/>
          </a:blip>
          <a:stretch>
            <a:fillRect/>
          </a:stretch>
        </p:blipFill>
        <p:spPr>
          <a:xfrm>
            <a:off x="2904134" y="3357850"/>
            <a:ext cx="1373011" cy="1323975"/>
          </a:xfrm>
          <a:prstGeom prst="rect">
            <a:avLst/>
          </a:prstGeom>
          <a:noFill/>
          <a:ln>
            <a:noFill/>
          </a:ln>
        </p:spPr>
      </p:pic>
      <p:pic>
        <p:nvPicPr>
          <p:cNvPr id="446" name="Google Shape;446;p32"/>
          <p:cNvPicPr preferRelativeResize="0"/>
          <p:nvPr/>
        </p:nvPicPr>
        <p:blipFill>
          <a:blip r:embed="rId5">
            <a:alphaModFix/>
          </a:blip>
          <a:stretch>
            <a:fillRect/>
          </a:stretch>
        </p:blipFill>
        <p:spPr>
          <a:xfrm>
            <a:off x="4798473" y="3341075"/>
            <a:ext cx="1419225" cy="1357520"/>
          </a:xfrm>
          <a:prstGeom prst="rect">
            <a:avLst/>
          </a:prstGeom>
          <a:noFill/>
          <a:ln>
            <a:noFill/>
          </a:ln>
        </p:spPr>
      </p:pic>
      <p:pic>
        <p:nvPicPr>
          <p:cNvPr id="447" name="Google Shape;447;p32"/>
          <p:cNvPicPr preferRelativeResize="0"/>
          <p:nvPr/>
        </p:nvPicPr>
        <p:blipFill>
          <a:blip r:embed="rId6">
            <a:alphaModFix/>
          </a:blip>
          <a:stretch>
            <a:fillRect/>
          </a:stretch>
        </p:blipFill>
        <p:spPr>
          <a:xfrm>
            <a:off x="6864588" y="3338900"/>
            <a:ext cx="1419225" cy="1361882"/>
          </a:xfrm>
          <a:prstGeom prst="rect">
            <a:avLst/>
          </a:prstGeom>
          <a:noFill/>
          <a:ln>
            <a:noFill/>
          </a:ln>
        </p:spPr>
      </p:pic>
      <p:sp>
        <p:nvSpPr>
          <p:cNvPr id="448" name="Google Shape;448;p32"/>
          <p:cNvSpPr txBox="1"/>
          <p:nvPr/>
        </p:nvSpPr>
        <p:spPr>
          <a:xfrm>
            <a:off x="963563" y="4672550"/>
            <a:ext cx="14697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EOSINOPHIL</a:t>
            </a:r>
            <a:endParaRPr sz="1300">
              <a:solidFill>
                <a:schemeClr val="dk2"/>
              </a:solidFill>
              <a:latin typeface="Nunito"/>
              <a:ea typeface="Nunito"/>
              <a:cs typeface="Nunito"/>
              <a:sym typeface="Nunito"/>
            </a:endParaRPr>
          </a:p>
        </p:txBody>
      </p:sp>
      <p:sp>
        <p:nvSpPr>
          <p:cNvPr id="449" name="Google Shape;449;p32"/>
          <p:cNvSpPr txBox="1"/>
          <p:nvPr/>
        </p:nvSpPr>
        <p:spPr>
          <a:xfrm>
            <a:off x="2881025" y="4681825"/>
            <a:ext cx="14697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LYMPHOCYTE</a:t>
            </a:r>
            <a:endParaRPr sz="1300">
              <a:solidFill>
                <a:schemeClr val="dk2"/>
              </a:solidFill>
              <a:latin typeface="Nunito"/>
              <a:ea typeface="Nunito"/>
              <a:cs typeface="Nunito"/>
              <a:sym typeface="Nunito"/>
            </a:endParaRPr>
          </a:p>
        </p:txBody>
      </p:sp>
      <p:sp>
        <p:nvSpPr>
          <p:cNvPr id="450" name="Google Shape;450;p32"/>
          <p:cNvSpPr txBox="1"/>
          <p:nvPr/>
        </p:nvSpPr>
        <p:spPr>
          <a:xfrm>
            <a:off x="4798463" y="4681825"/>
            <a:ext cx="14697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MONOCYTE</a:t>
            </a:r>
            <a:endParaRPr sz="1300">
              <a:solidFill>
                <a:schemeClr val="dk2"/>
              </a:solidFill>
              <a:latin typeface="Nunito"/>
              <a:ea typeface="Nunito"/>
              <a:cs typeface="Nunito"/>
              <a:sym typeface="Nunito"/>
            </a:endParaRPr>
          </a:p>
        </p:txBody>
      </p:sp>
      <p:sp>
        <p:nvSpPr>
          <p:cNvPr id="451" name="Google Shape;451;p32"/>
          <p:cNvSpPr txBox="1"/>
          <p:nvPr/>
        </p:nvSpPr>
        <p:spPr>
          <a:xfrm>
            <a:off x="6839350" y="4681825"/>
            <a:ext cx="14697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NEUTROPHIL</a:t>
            </a:r>
            <a:endParaRPr sz="1300">
              <a:solidFill>
                <a:schemeClr val="dk2"/>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Limitations</a:t>
            </a:r>
            <a:endParaRPr/>
          </a:p>
        </p:txBody>
      </p:sp>
      <p:sp>
        <p:nvSpPr>
          <p:cNvPr id="457" name="Google Shape;457;p33"/>
          <p:cNvSpPr txBox="1"/>
          <p:nvPr>
            <p:ph idx="1" type="body"/>
          </p:nvPr>
        </p:nvSpPr>
        <p:spPr>
          <a:xfrm>
            <a:off x="920925" y="1597875"/>
            <a:ext cx="3776100" cy="3360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Increasing the number of labeled images would likely improve performance</a:t>
            </a:r>
            <a:endParaRPr/>
          </a:p>
          <a:p>
            <a:pPr indent="-311150" lvl="0" marL="457200" rtl="0" algn="l">
              <a:spcBef>
                <a:spcPts val="0"/>
              </a:spcBef>
              <a:spcAft>
                <a:spcPts val="0"/>
              </a:spcAft>
              <a:buSzPts val="1300"/>
              <a:buChar char="-"/>
            </a:pPr>
            <a:r>
              <a:rPr lang="en"/>
              <a:t>More time / computing power would allow for intensive hyperparameter tuning (i.e. through </a:t>
            </a:r>
            <a:r>
              <a:rPr lang="en"/>
              <a:t>Grid Search</a:t>
            </a:r>
            <a:r>
              <a:rPr lang="en"/>
              <a:t> Cross Validation)</a:t>
            </a:r>
            <a:endParaRPr/>
          </a:p>
          <a:p>
            <a:pPr indent="-311150" lvl="0" marL="457200" rtl="0" algn="l">
              <a:spcBef>
                <a:spcPts val="0"/>
              </a:spcBef>
              <a:spcAft>
                <a:spcPts val="0"/>
              </a:spcAft>
              <a:buSzPts val="1300"/>
              <a:buChar char="-"/>
            </a:pPr>
            <a:r>
              <a:rPr lang="en"/>
              <a:t>Although machine learning has the potential to reduce costs for CBC tests, imaging technology would still be necessary in order to capture images of blood samples to feed into the cell segmentation and classification models. </a:t>
            </a:r>
            <a:endParaRPr/>
          </a:p>
        </p:txBody>
      </p:sp>
      <p:pic>
        <p:nvPicPr>
          <p:cNvPr descr="Blood smear, human" id="458" name="Google Shape;458;p33"/>
          <p:cNvPicPr preferRelativeResize="0"/>
          <p:nvPr/>
        </p:nvPicPr>
        <p:blipFill>
          <a:blip r:embed="rId3">
            <a:alphaModFix/>
          </a:blip>
          <a:stretch>
            <a:fillRect/>
          </a:stretch>
        </p:blipFill>
        <p:spPr>
          <a:xfrm>
            <a:off x="5033275" y="1503450"/>
            <a:ext cx="3731600" cy="276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464" name="Google Shape;464;p34"/>
          <p:cNvSpPr txBox="1"/>
          <p:nvPr>
            <p:ph idx="1" type="body"/>
          </p:nvPr>
        </p:nvSpPr>
        <p:spPr>
          <a:xfrm>
            <a:off x="4818600" y="1622925"/>
            <a:ext cx="35157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Machine Learning models offer an innovative and cost effective method for completing CBC and Blood Differential tests </a:t>
            </a:r>
            <a:endParaRPr/>
          </a:p>
          <a:p>
            <a:pPr indent="-311150" lvl="0" marL="457200" rtl="0" algn="l">
              <a:spcBef>
                <a:spcPts val="0"/>
              </a:spcBef>
              <a:spcAft>
                <a:spcPts val="0"/>
              </a:spcAft>
              <a:buSzPts val="1300"/>
              <a:buChar char="-"/>
            </a:pPr>
            <a:r>
              <a:rPr lang="en"/>
              <a:t>Further exploration and experimentation in this field could lead to enhanced diagnostic accuracy, streamlined healthcare processes, and improved patient outcomes.</a:t>
            </a:r>
            <a:endParaRPr/>
          </a:p>
        </p:txBody>
      </p:sp>
      <p:pic>
        <p:nvPicPr>
          <p:cNvPr id="465" name="Google Shape;465;p34"/>
          <p:cNvPicPr preferRelativeResize="0"/>
          <p:nvPr/>
        </p:nvPicPr>
        <p:blipFill>
          <a:blip r:embed="rId3">
            <a:alphaModFix/>
          </a:blip>
          <a:stretch>
            <a:fillRect/>
          </a:stretch>
        </p:blipFill>
        <p:spPr>
          <a:xfrm>
            <a:off x="588348" y="1538875"/>
            <a:ext cx="3197475" cy="32758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471" name="Google Shape;471;p35"/>
          <p:cNvSpPr txBox="1"/>
          <p:nvPr>
            <p:ph idx="1" type="body"/>
          </p:nvPr>
        </p:nvSpPr>
        <p:spPr>
          <a:xfrm>
            <a:off x="1036225" y="1354050"/>
            <a:ext cx="7298100" cy="3567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200">
                <a:solidFill>
                  <a:srgbClr val="343541"/>
                </a:solidFill>
                <a:latin typeface="Times New Roman"/>
                <a:ea typeface="Times New Roman"/>
                <a:cs typeface="Times New Roman"/>
                <a:sym typeface="Times New Roman"/>
              </a:rPr>
              <a:t>[1] Leukemia and Lymphoma Society (2023). </a:t>
            </a:r>
            <a:r>
              <a:rPr i="1" lang="en" sz="1200">
                <a:solidFill>
                  <a:srgbClr val="343541"/>
                </a:solidFill>
                <a:latin typeface="Times New Roman"/>
                <a:ea typeface="Times New Roman"/>
                <a:cs typeface="Times New Roman"/>
                <a:sym typeface="Times New Roman"/>
              </a:rPr>
              <a:t>Blood Cancer Statistics. </a:t>
            </a:r>
            <a:r>
              <a:rPr lang="en" sz="1200">
                <a:solidFill>
                  <a:srgbClr val="343541"/>
                </a:solidFill>
                <a:latin typeface="Times New Roman"/>
                <a:ea typeface="Times New Roman"/>
                <a:cs typeface="Times New Roman"/>
                <a:sym typeface="Times New Roman"/>
              </a:rPr>
              <a:t>Retrieved on October 6, </a:t>
            </a:r>
            <a:endParaRPr sz="1200">
              <a:solidFill>
                <a:srgbClr val="343541"/>
              </a:solidFill>
              <a:latin typeface="Times New Roman"/>
              <a:ea typeface="Times New Roman"/>
              <a:cs typeface="Times New Roman"/>
              <a:sym typeface="Times New Roman"/>
            </a:endParaRPr>
          </a:p>
          <a:p>
            <a:pPr indent="457200" lvl="0" marL="0" rtl="0" algn="l">
              <a:lnSpc>
                <a:spcPct val="100000"/>
              </a:lnSpc>
              <a:spcBef>
                <a:spcPts val="1200"/>
              </a:spcBef>
              <a:spcAft>
                <a:spcPts val="0"/>
              </a:spcAft>
              <a:buNone/>
            </a:pPr>
            <a:r>
              <a:rPr lang="en" sz="1200">
                <a:solidFill>
                  <a:srgbClr val="343541"/>
                </a:solidFill>
                <a:latin typeface="Times New Roman"/>
                <a:ea typeface="Times New Roman"/>
                <a:cs typeface="Times New Roman"/>
                <a:sym typeface="Times New Roman"/>
              </a:rPr>
              <a:t>2023 from: </a:t>
            </a:r>
            <a:r>
              <a:rPr lang="en" sz="1200" u="sng">
                <a:solidFill>
                  <a:schemeClr val="hlink"/>
                </a:solidFill>
                <a:latin typeface="Times New Roman"/>
                <a:ea typeface="Times New Roman"/>
                <a:cs typeface="Times New Roman"/>
                <a:sym typeface="Times New Roman"/>
                <a:hlinkClick r:id="rId3"/>
              </a:rPr>
              <a:t>https://www.lls.org/facts-and-statistics/facts-and-statistics-overview</a:t>
            </a:r>
            <a:r>
              <a:rPr lang="en" sz="1200">
                <a:solidFill>
                  <a:srgbClr val="343541"/>
                </a:solidFill>
                <a:latin typeface="Times New Roman"/>
                <a:ea typeface="Times New Roman"/>
                <a:cs typeface="Times New Roman"/>
                <a:sym typeface="Times New Roman"/>
              </a:rPr>
              <a:t> </a:t>
            </a:r>
            <a:endParaRPr sz="1200">
              <a:solidFill>
                <a:srgbClr val="34354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rgbClr val="343541"/>
                </a:solidFill>
                <a:latin typeface="Times New Roman"/>
                <a:ea typeface="Times New Roman"/>
                <a:cs typeface="Times New Roman"/>
                <a:sym typeface="Times New Roman"/>
              </a:rPr>
              <a:t>[2] Dondelinger, Robert M. (2009). Hematology analyzers. </a:t>
            </a:r>
            <a:r>
              <a:rPr i="1" lang="en" sz="1200">
                <a:solidFill>
                  <a:srgbClr val="343541"/>
                </a:solidFill>
                <a:latin typeface="Times New Roman"/>
                <a:ea typeface="Times New Roman"/>
                <a:cs typeface="Times New Roman"/>
                <a:sym typeface="Times New Roman"/>
              </a:rPr>
              <a:t>Biomed Instrumentation &amp; Technology. </a:t>
            </a:r>
            <a:r>
              <a:rPr lang="en" sz="1200">
                <a:solidFill>
                  <a:srgbClr val="343541"/>
                </a:solidFill>
                <a:latin typeface="Times New Roman"/>
                <a:ea typeface="Times New Roman"/>
                <a:cs typeface="Times New Roman"/>
                <a:sym typeface="Times New Roman"/>
              </a:rPr>
              <a:t>2009 Jul; 43(4), </a:t>
            </a:r>
            <a:endParaRPr sz="1200">
              <a:solidFill>
                <a:srgbClr val="343541"/>
              </a:solidFill>
              <a:latin typeface="Times New Roman"/>
              <a:ea typeface="Times New Roman"/>
              <a:cs typeface="Times New Roman"/>
              <a:sym typeface="Times New Roman"/>
            </a:endParaRPr>
          </a:p>
          <a:p>
            <a:pPr indent="457200" lvl="0" marL="0" rtl="0" algn="l">
              <a:lnSpc>
                <a:spcPct val="100000"/>
              </a:lnSpc>
              <a:spcBef>
                <a:spcPts val="1200"/>
              </a:spcBef>
              <a:spcAft>
                <a:spcPts val="0"/>
              </a:spcAft>
              <a:buNone/>
            </a:pPr>
            <a:r>
              <a:rPr lang="en" sz="1200">
                <a:solidFill>
                  <a:srgbClr val="343541"/>
                </a:solidFill>
                <a:latin typeface="Times New Roman"/>
                <a:ea typeface="Times New Roman"/>
                <a:cs typeface="Times New Roman"/>
                <a:sym typeface="Times New Roman"/>
              </a:rPr>
              <a:t>300-304</a:t>
            </a:r>
            <a:r>
              <a:rPr i="1" lang="en" sz="1200">
                <a:solidFill>
                  <a:srgbClr val="343541"/>
                </a:solidFill>
                <a:latin typeface="Times New Roman"/>
                <a:ea typeface="Times New Roman"/>
                <a:cs typeface="Times New Roman"/>
                <a:sym typeface="Times New Roman"/>
              </a:rPr>
              <a:t>. </a:t>
            </a:r>
            <a:r>
              <a:rPr lang="en" sz="1200">
                <a:solidFill>
                  <a:srgbClr val="343541"/>
                </a:solidFill>
                <a:latin typeface="Times New Roman"/>
                <a:ea typeface="Times New Roman"/>
                <a:cs typeface="Times New Roman"/>
                <a:sym typeface="Times New Roman"/>
              </a:rPr>
              <a:t>d</a:t>
            </a:r>
            <a:r>
              <a:rPr lang="en" sz="1200">
                <a:solidFill>
                  <a:srgbClr val="343541"/>
                </a:solidFill>
                <a:latin typeface="Times New Roman"/>
                <a:ea typeface="Times New Roman"/>
                <a:cs typeface="Times New Roman"/>
                <a:sym typeface="Times New Roman"/>
              </a:rPr>
              <a:t>oi: </a:t>
            </a:r>
            <a:r>
              <a:rPr lang="en" sz="1200">
                <a:solidFill>
                  <a:srgbClr val="343541"/>
                </a:solidFill>
                <a:highlight>
                  <a:srgbClr val="FFFFFF"/>
                </a:highlight>
                <a:latin typeface="Times New Roman"/>
                <a:ea typeface="Times New Roman"/>
                <a:cs typeface="Times New Roman"/>
                <a:sym typeface="Times New Roman"/>
              </a:rPr>
              <a:t>10.2345/0899-8205-43.4.300. </a:t>
            </a:r>
            <a:endParaRPr sz="1200">
              <a:solidFill>
                <a:srgbClr val="343541"/>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rgbClr val="343541"/>
                </a:solidFill>
                <a:highlight>
                  <a:srgbClr val="FFFFFF"/>
                </a:highlight>
                <a:latin typeface="Times New Roman"/>
                <a:ea typeface="Times New Roman"/>
                <a:cs typeface="Times New Roman"/>
                <a:sym typeface="Times New Roman"/>
              </a:rPr>
              <a:t>[3] </a:t>
            </a:r>
            <a:r>
              <a:rPr lang="en" sz="1200">
                <a:solidFill>
                  <a:srgbClr val="000000"/>
                </a:solidFill>
                <a:latin typeface="Times New Roman"/>
                <a:ea typeface="Times New Roman"/>
                <a:cs typeface="Times New Roman"/>
                <a:sym typeface="Times New Roman"/>
              </a:rPr>
              <a:t>Mooney, P. (2018). </a:t>
            </a:r>
            <a:r>
              <a:rPr i="1" lang="en" sz="1200">
                <a:solidFill>
                  <a:srgbClr val="000000"/>
                </a:solidFill>
                <a:latin typeface="Times New Roman"/>
                <a:ea typeface="Times New Roman"/>
                <a:cs typeface="Times New Roman"/>
                <a:sym typeface="Times New Roman"/>
              </a:rPr>
              <a:t>Blood Cell Images.</a:t>
            </a:r>
            <a:r>
              <a:rPr lang="en" sz="1200">
                <a:solidFill>
                  <a:srgbClr val="000000"/>
                </a:solidFill>
                <a:latin typeface="Times New Roman"/>
                <a:ea typeface="Times New Roman"/>
                <a:cs typeface="Times New Roman"/>
                <a:sym typeface="Times New Roman"/>
              </a:rPr>
              <a:t> Version 6. Retrieved on September 20, 2023 from </a:t>
            </a:r>
            <a:endParaRPr sz="1200">
              <a:solidFill>
                <a:srgbClr val="000000"/>
              </a:solidFill>
              <a:latin typeface="Times New Roman"/>
              <a:ea typeface="Times New Roman"/>
              <a:cs typeface="Times New Roman"/>
              <a:sym typeface="Times New Roman"/>
            </a:endParaRPr>
          </a:p>
          <a:p>
            <a:pPr indent="457200" lvl="0" marL="0" rtl="0" algn="l">
              <a:lnSpc>
                <a:spcPct val="100000"/>
              </a:lnSpc>
              <a:spcBef>
                <a:spcPts val="1200"/>
              </a:spcBef>
              <a:spcAft>
                <a:spcPts val="0"/>
              </a:spcAft>
              <a:buNone/>
            </a:pPr>
            <a:r>
              <a:rPr lang="en" sz="1200" u="sng">
                <a:solidFill>
                  <a:schemeClr val="hlink"/>
                </a:solidFill>
                <a:latin typeface="Times New Roman"/>
                <a:ea typeface="Times New Roman"/>
                <a:cs typeface="Times New Roman"/>
                <a:sym typeface="Times New Roman"/>
                <a:hlinkClick r:id="rId4"/>
              </a:rPr>
              <a:t>https://www.kaggle.com/datasets/paultimothymooney/blood-cells/data</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rgbClr val="000000"/>
                </a:solidFill>
                <a:latin typeface="Times New Roman"/>
                <a:ea typeface="Times New Roman"/>
                <a:cs typeface="Times New Roman"/>
                <a:sym typeface="Times New Roman"/>
              </a:rPr>
              <a:t>[4] Jocher, G., Chaurasia, A., &amp; Qiu, J. (2023). Ultralytics YOLOv8 (Version 8.0.0) [Software]. AGPL-3.0. </a:t>
            </a:r>
            <a:endParaRPr sz="1200">
              <a:solidFill>
                <a:srgbClr val="000000"/>
              </a:solidFill>
              <a:latin typeface="Times New Roman"/>
              <a:ea typeface="Times New Roman"/>
              <a:cs typeface="Times New Roman"/>
              <a:sym typeface="Times New Roman"/>
            </a:endParaRPr>
          </a:p>
          <a:p>
            <a:pPr indent="457200" lvl="0" marL="0" rtl="0" algn="l">
              <a:lnSpc>
                <a:spcPct val="100000"/>
              </a:lnSpc>
              <a:spcBef>
                <a:spcPts val="1200"/>
              </a:spcBef>
              <a:spcAft>
                <a:spcPts val="0"/>
              </a:spcAft>
              <a:buNone/>
            </a:pPr>
            <a:r>
              <a:rPr lang="en" sz="1200" u="sng">
                <a:solidFill>
                  <a:schemeClr val="hlink"/>
                </a:solidFill>
                <a:latin typeface="Times New Roman"/>
                <a:ea typeface="Times New Roman"/>
                <a:cs typeface="Times New Roman"/>
                <a:sym typeface="Times New Roman"/>
                <a:hlinkClick r:id="rId5"/>
              </a:rPr>
              <a:t>https://github.com/ultralytics/ultralytics</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rgbClr val="000000"/>
                </a:solidFill>
                <a:latin typeface="Times New Roman"/>
                <a:ea typeface="Times New Roman"/>
                <a:cs typeface="Times New Roman"/>
                <a:sym typeface="Times New Roman"/>
              </a:rPr>
              <a:t>[5] He, K., Zhang, X., Ren, S., &amp; Sun, J. (2015). Deep Residual Learning for Image Recognition. CoRR, </a:t>
            </a:r>
            <a:endParaRPr sz="1200">
              <a:solidFill>
                <a:srgbClr val="000000"/>
              </a:solidFill>
              <a:latin typeface="Times New Roman"/>
              <a:ea typeface="Times New Roman"/>
              <a:cs typeface="Times New Roman"/>
              <a:sym typeface="Times New Roman"/>
            </a:endParaRPr>
          </a:p>
          <a:p>
            <a:pPr indent="457200" lvl="0" marL="0" rtl="0" algn="l">
              <a:lnSpc>
                <a:spcPct val="100000"/>
              </a:lnSpc>
              <a:spcBef>
                <a:spcPts val="1200"/>
              </a:spcBef>
              <a:spcAft>
                <a:spcPts val="0"/>
              </a:spcAft>
              <a:buNone/>
            </a:pPr>
            <a:r>
              <a:rPr lang="en" sz="1200">
                <a:solidFill>
                  <a:srgbClr val="000000"/>
                </a:solidFill>
                <a:latin typeface="Times New Roman"/>
                <a:ea typeface="Times New Roman"/>
                <a:cs typeface="Times New Roman"/>
                <a:sym typeface="Times New Roman"/>
              </a:rPr>
              <a:t>abs/1512.03385. Retrieved from </a:t>
            </a:r>
            <a:r>
              <a:rPr lang="en" sz="1200" u="sng">
                <a:solidFill>
                  <a:schemeClr val="hlink"/>
                </a:solidFill>
                <a:latin typeface="Times New Roman"/>
                <a:ea typeface="Times New Roman"/>
                <a:cs typeface="Times New Roman"/>
                <a:sym typeface="Times New Roman"/>
                <a:hlinkClick r:id="rId6"/>
              </a:rPr>
              <a:t>http://arxiv.org/abs/1512.03385</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rPr lang="en"/>
              <a:t> **Note: Full Bibliography will be included in the Final Project Report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263475" y="308975"/>
            <a:ext cx="7030500" cy="709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Traditional Methods</a:t>
            </a:r>
            <a:r>
              <a:rPr baseline="30000" lang="en"/>
              <a:t>[2]</a:t>
            </a:r>
            <a:endParaRPr baseline="30000" sz="3400"/>
          </a:p>
        </p:txBody>
      </p:sp>
      <p:grpSp>
        <p:nvGrpSpPr>
          <p:cNvPr id="291" name="Google Shape;291;p15"/>
          <p:cNvGrpSpPr/>
          <p:nvPr/>
        </p:nvGrpSpPr>
        <p:grpSpPr>
          <a:xfrm>
            <a:off x="1003312" y="1298175"/>
            <a:ext cx="1998600" cy="2299500"/>
            <a:chOff x="403575" y="733400"/>
            <a:chExt cx="1998600" cy="2299500"/>
          </a:xfrm>
        </p:grpSpPr>
        <p:sp>
          <p:nvSpPr>
            <p:cNvPr id="292" name="Google Shape;292;p15"/>
            <p:cNvSpPr/>
            <p:nvPr/>
          </p:nvSpPr>
          <p:spPr>
            <a:xfrm>
              <a:off x="1912763" y="2072626"/>
              <a:ext cx="230100" cy="429555"/>
            </a:xfrm>
            <a:custGeom>
              <a:rect b="b" l="l" r="r" t="t"/>
              <a:pathLst>
                <a:path extrusionOk="0" h="44792" w="9204">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1192125" y="2443825"/>
              <a:ext cx="1134375" cy="589075"/>
            </a:xfrm>
            <a:custGeom>
              <a:rect b="b" l="l" r="r" t="t"/>
              <a:pathLst>
                <a:path extrusionOk="0" h="23563" w="45375">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1852</a:t>
              </a:r>
              <a:endParaRPr sz="1700">
                <a:solidFill>
                  <a:srgbClr val="FFFFFF"/>
                </a:solidFill>
                <a:latin typeface="Fira Sans Extra Condensed"/>
                <a:ea typeface="Fira Sans Extra Condensed"/>
                <a:cs typeface="Fira Sans Extra Condensed"/>
                <a:sym typeface="Fira Sans Extra Condensed"/>
              </a:endParaRPr>
            </a:p>
          </p:txBody>
        </p:sp>
        <p:sp>
          <p:nvSpPr>
            <p:cNvPr id="294" name="Google Shape;294;p15"/>
            <p:cNvSpPr txBox="1"/>
            <p:nvPr/>
          </p:nvSpPr>
          <p:spPr>
            <a:xfrm>
              <a:off x="403575" y="1163000"/>
              <a:ext cx="19986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The first procedure for performing a blood count is published by Karl Vierordt</a:t>
              </a:r>
              <a:r>
                <a:rPr lang="en">
                  <a:solidFill>
                    <a:schemeClr val="dk2"/>
                  </a:solidFill>
                  <a:latin typeface="Nunito"/>
                  <a:ea typeface="Nunito"/>
                  <a:cs typeface="Nunito"/>
                  <a:sym typeface="Nunito"/>
                </a:rPr>
                <a:t>.</a:t>
              </a:r>
              <a:endParaRPr sz="1200">
                <a:solidFill>
                  <a:srgbClr val="434343"/>
                </a:solidFill>
                <a:latin typeface="Roboto"/>
                <a:ea typeface="Roboto"/>
                <a:cs typeface="Roboto"/>
                <a:sym typeface="Roboto"/>
              </a:endParaRPr>
            </a:p>
          </p:txBody>
        </p:sp>
        <p:sp>
          <p:nvSpPr>
            <p:cNvPr id="295" name="Google Shape;295;p15"/>
            <p:cNvSpPr txBox="1"/>
            <p:nvPr/>
          </p:nvSpPr>
          <p:spPr>
            <a:xfrm>
              <a:off x="545725" y="733400"/>
              <a:ext cx="16386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Manual CBC Test</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96" name="Google Shape;296;p15"/>
          <p:cNvGrpSpPr/>
          <p:nvPr/>
        </p:nvGrpSpPr>
        <p:grpSpPr>
          <a:xfrm>
            <a:off x="1376295" y="3008600"/>
            <a:ext cx="2748867" cy="1781000"/>
            <a:chOff x="766483" y="2443825"/>
            <a:chExt cx="2748867" cy="1781000"/>
          </a:xfrm>
        </p:grpSpPr>
        <p:sp>
          <p:nvSpPr>
            <p:cNvPr id="297" name="Google Shape;297;p15"/>
            <p:cNvSpPr/>
            <p:nvPr/>
          </p:nvSpPr>
          <p:spPr>
            <a:xfrm>
              <a:off x="3035500" y="2993300"/>
              <a:ext cx="230100" cy="476043"/>
            </a:xfrm>
            <a:custGeom>
              <a:rect b="b" l="l" r="r" t="t"/>
              <a:pathLst>
                <a:path extrusionOk="0" h="44804" w="9204">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2275275" y="2443825"/>
              <a:ext cx="1240075" cy="589075"/>
            </a:xfrm>
            <a:custGeom>
              <a:rect b="b" l="l" r="r" t="t"/>
              <a:pathLst>
                <a:path extrusionOk="0" h="23563" w="49603">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1921</a:t>
              </a:r>
              <a:endParaRPr sz="1700">
                <a:solidFill>
                  <a:srgbClr val="FFFFFF"/>
                </a:solidFill>
                <a:latin typeface="Fira Sans Extra Condensed"/>
                <a:ea typeface="Fira Sans Extra Condensed"/>
                <a:cs typeface="Fira Sans Extra Condensed"/>
                <a:sym typeface="Fira Sans Extra Condensed"/>
              </a:endParaRPr>
            </a:p>
          </p:txBody>
        </p:sp>
        <p:sp>
          <p:nvSpPr>
            <p:cNvPr id="299" name="Google Shape;299;p15"/>
            <p:cNvSpPr txBox="1"/>
            <p:nvPr/>
          </p:nvSpPr>
          <p:spPr>
            <a:xfrm>
              <a:off x="766483" y="3689925"/>
              <a:ext cx="22689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Techniques for staining WBC and RBC were developed to make manual counting easier</a:t>
              </a:r>
              <a:endParaRPr sz="1200">
                <a:solidFill>
                  <a:srgbClr val="434343"/>
                </a:solidFill>
                <a:latin typeface="Roboto"/>
                <a:ea typeface="Roboto"/>
                <a:cs typeface="Roboto"/>
                <a:sym typeface="Roboto"/>
              </a:endParaRPr>
            </a:p>
          </p:txBody>
        </p:sp>
        <p:sp>
          <p:nvSpPr>
            <p:cNvPr id="300" name="Google Shape;300;p15"/>
            <p:cNvSpPr txBox="1"/>
            <p:nvPr/>
          </p:nvSpPr>
          <p:spPr>
            <a:xfrm>
              <a:off x="961779" y="3312300"/>
              <a:ext cx="18783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Staining Techniques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01" name="Google Shape;301;p15"/>
          <p:cNvGrpSpPr/>
          <p:nvPr/>
        </p:nvGrpSpPr>
        <p:grpSpPr>
          <a:xfrm>
            <a:off x="4125175" y="3008600"/>
            <a:ext cx="2370900" cy="1781000"/>
            <a:chOff x="3515363" y="2443825"/>
            <a:chExt cx="2370900" cy="1781000"/>
          </a:xfrm>
        </p:grpSpPr>
        <p:sp>
          <p:nvSpPr>
            <p:cNvPr id="302" name="Google Shape;302;p15"/>
            <p:cNvSpPr/>
            <p:nvPr/>
          </p:nvSpPr>
          <p:spPr>
            <a:xfrm>
              <a:off x="5409313" y="2993300"/>
              <a:ext cx="230125" cy="489820"/>
            </a:xfrm>
            <a:custGeom>
              <a:rect b="b" l="l" r="r" t="t"/>
              <a:pathLst>
                <a:path extrusionOk="0" h="44804" w="9205">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4645825" y="2443825"/>
              <a:ext cx="1240350" cy="589075"/>
            </a:xfrm>
            <a:custGeom>
              <a:rect b="b" l="l" r="r" t="t"/>
              <a:pathLst>
                <a:path extrusionOk="0" h="23563" w="49614">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1953</a:t>
              </a:r>
              <a:endParaRPr sz="1700">
                <a:solidFill>
                  <a:srgbClr val="FFFFFF"/>
                </a:solidFill>
                <a:latin typeface="Fira Sans Extra Condensed"/>
                <a:ea typeface="Fira Sans Extra Condensed"/>
                <a:cs typeface="Fira Sans Extra Condensed"/>
                <a:sym typeface="Fira Sans Extra Condensed"/>
              </a:endParaRPr>
            </a:p>
          </p:txBody>
        </p:sp>
        <p:sp>
          <p:nvSpPr>
            <p:cNvPr id="304" name="Google Shape;304;p15"/>
            <p:cNvSpPr txBox="1"/>
            <p:nvPr/>
          </p:nvSpPr>
          <p:spPr>
            <a:xfrm>
              <a:off x="3515363" y="3689925"/>
              <a:ext cx="23709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Uses electrical impedance measurements to count blood cells and determine their sizes. </a:t>
              </a:r>
              <a:endParaRPr sz="1200">
                <a:solidFill>
                  <a:srgbClr val="434343"/>
                </a:solidFill>
                <a:latin typeface="Roboto"/>
                <a:ea typeface="Roboto"/>
                <a:cs typeface="Roboto"/>
                <a:sym typeface="Roboto"/>
              </a:endParaRPr>
            </a:p>
          </p:txBody>
        </p:sp>
        <p:sp>
          <p:nvSpPr>
            <p:cNvPr id="305" name="Google Shape;305;p15"/>
            <p:cNvSpPr txBox="1"/>
            <p:nvPr/>
          </p:nvSpPr>
          <p:spPr>
            <a:xfrm>
              <a:off x="3743663" y="3312650"/>
              <a:ext cx="15858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Coulter Principle</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06" name="Google Shape;306;p15"/>
          <p:cNvGrpSpPr/>
          <p:nvPr/>
        </p:nvGrpSpPr>
        <p:grpSpPr>
          <a:xfrm>
            <a:off x="3029225" y="1298175"/>
            <a:ext cx="2281200" cy="2299500"/>
            <a:chOff x="2419413" y="733400"/>
            <a:chExt cx="2281200" cy="2299500"/>
          </a:xfrm>
        </p:grpSpPr>
        <p:sp>
          <p:nvSpPr>
            <p:cNvPr id="307" name="Google Shape;307;p15"/>
            <p:cNvSpPr/>
            <p:nvPr/>
          </p:nvSpPr>
          <p:spPr>
            <a:xfrm>
              <a:off x="4286563" y="2072926"/>
              <a:ext cx="230100" cy="429331"/>
            </a:xfrm>
            <a:custGeom>
              <a:rect b="b" l="l" r="r" t="t"/>
              <a:pathLst>
                <a:path extrusionOk="0" h="44792" w="9204">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3460550" y="2443825"/>
              <a:ext cx="1240050" cy="589075"/>
            </a:xfrm>
            <a:custGeom>
              <a:rect b="b" l="l" r="r" t="t"/>
              <a:pathLst>
                <a:path extrusionOk="0" h="23563" w="49602">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1929</a:t>
              </a:r>
              <a:endParaRPr sz="1700">
                <a:solidFill>
                  <a:srgbClr val="FFFFFF"/>
                </a:solidFill>
                <a:latin typeface="Fira Sans Extra Condensed"/>
                <a:ea typeface="Fira Sans Extra Condensed"/>
                <a:cs typeface="Fira Sans Extra Condensed"/>
                <a:sym typeface="Fira Sans Extra Condensed"/>
              </a:endParaRPr>
            </a:p>
          </p:txBody>
        </p:sp>
        <p:sp>
          <p:nvSpPr>
            <p:cNvPr id="309" name="Google Shape;309;p15"/>
            <p:cNvSpPr txBox="1"/>
            <p:nvPr/>
          </p:nvSpPr>
          <p:spPr>
            <a:xfrm>
              <a:off x="2508363" y="1181463"/>
              <a:ext cx="21033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Machinery physically separates RBC from WBC to measure volume proportions</a:t>
              </a:r>
              <a:endParaRPr sz="1200">
                <a:solidFill>
                  <a:srgbClr val="434343"/>
                </a:solidFill>
                <a:latin typeface="Roboto"/>
                <a:ea typeface="Roboto"/>
                <a:cs typeface="Roboto"/>
                <a:sym typeface="Roboto"/>
              </a:endParaRPr>
            </a:p>
          </p:txBody>
        </p:sp>
        <p:sp>
          <p:nvSpPr>
            <p:cNvPr id="310" name="Google Shape;310;p15"/>
            <p:cNvSpPr txBox="1"/>
            <p:nvPr/>
          </p:nvSpPr>
          <p:spPr>
            <a:xfrm>
              <a:off x="2419413" y="733400"/>
              <a:ext cx="2281200" cy="32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Wintrobe-Hematocrit Method</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11" name="Google Shape;311;p15"/>
          <p:cNvGrpSpPr/>
          <p:nvPr/>
        </p:nvGrpSpPr>
        <p:grpSpPr>
          <a:xfrm>
            <a:off x="5262875" y="1250312"/>
            <a:ext cx="2419118" cy="2347133"/>
            <a:chOff x="4628883" y="670649"/>
            <a:chExt cx="2442567" cy="2362251"/>
          </a:xfrm>
        </p:grpSpPr>
        <p:sp>
          <p:nvSpPr>
            <p:cNvPr id="312" name="Google Shape;312;p15"/>
            <p:cNvSpPr/>
            <p:nvPr/>
          </p:nvSpPr>
          <p:spPr>
            <a:xfrm>
              <a:off x="6657088" y="2072575"/>
              <a:ext cx="230425" cy="429555"/>
            </a:xfrm>
            <a:custGeom>
              <a:rect b="b" l="l" r="r" t="t"/>
              <a:pathLst>
                <a:path extrusionOk="0" h="44792" w="9217">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5831075" y="2443825"/>
              <a:ext cx="1240375" cy="589075"/>
            </a:xfrm>
            <a:custGeom>
              <a:rect b="b" l="l" r="r" t="t"/>
              <a:pathLst>
                <a:path extrusionOk="0" h="23563" w="49615">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Present</a:t>
              </a:r>
              <a:endParaRPr sz="1700">
                <a:solidFill>
                  <a:srgbClr val="FFFFFF"/>
                </a:solidFill>
                <a:latin typeface="Fira Sans Extra Condensed"/>
                <a:ea typeface="Fira Sans Extra Condensed"/>
                <a:cs typeface="Fira Sans Extra Condensed"/>
                <a:sym typeface="Fira Sans Extra Condensed"/>
              </a:endParaRPr>
            </a:p>
          </p:txBody>
        </p:sp>
        <p:sp>
          <p:nvSpPr>
            <p:cNvPr id="314" name="Google Shape;314;p15"/>
            <p:cNvSpPr txBox="1"/>
            <p:nvPr/>
          </p:nvSpPr>
          <p:spPr>
            <a:xfrm>
              <a:off x="4628883" y="1149150"/>
              <a:ext cx="2394000" cy="7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Today the most common method for CBC tests is Hematology Analyzer Machines</a:t>
              </a:r>
              <a:endParaRPr sz="1200">
                <a:solidFill>
                  <a:srgbClr val="434343"/>
                </a:solidFill>
                <a:latin typeface="Roboto"/>
                <a:ea typeface="Roboto"/>
                <a:cs typeface="Roboto"/>
                <a:sym typeface="Roboto"/>
              </a:endParaRPr>
            </a:p>
            <a:p>
              <a:pPr indent="0" lvl="0" marL="0" rtl="0" algn="ctr">
                <a:spcBef>
                  <a:spcPts val="0"/>
                </a:spcBef>
                <a:spcAft>
                  <a:spcPts val="0"/>
                </a:spcAft>
                <a:buNone/>
              </a:pPr>
              <a:r>
                <a:t/>
              </a:r>
              <a:endParaRPr sz="1200">
                <a:solidFill>
                  <a:srgbClr val="434343"/>
                </a:solidFill>
                <a:latin typeface="Roboto"/>
                <a:ea typeface="Roboto"/>
                <a:cs typeface="Roboto"/>
                <a:sym typeface="Roboto"/>
              </a:endParaRPr>
            </a:p>
          </p:txBody>
        </p:sp>
        <p:sp>
          <p:nvSpPr>
            <p:cNvPr id="315" name="Google Shape;315;p15"/>
            <p:cNvSpPr txBox="1"/>
            <p:nvPr/>
          </p:nvSpPr>
          <p:spPr>
            <a:xfrm>
              <a:off x="4772588" y="670649"/>
              <a:ext cx="2106600" cy="4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Hematology Analyzers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Traditional Methods</a:t>
            </a:r>
            <a:endParaRPr/>
          </a:p>
        </p:txBody>
      </p:sp>
      <p:sp>
        <p:nvSpPr>
          <p:cNvPr id="321" name="Google Shape;321;p16"/>
          <p:cNvSpPr txBox="1"/>
          <p:nvPr>
            <p:ph idx="1" type="body"/>
          </p:nvPr>
        </p:nvSpPr>
        <p:spPr>
          <a:xfrm>
            <a:off x="6061325" y="1453600"/>
            <a:ext cx="2444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Problem: </a:t>
            </a:r>
            <a:endParaRPr b="1" u="sng"/>
          </a:p>
          <a:p>
            <a:pPr indent="-311150" lvl="0" marL="457200" rtl="0" algn="l">
              <a:spcBef>
                <a:spcPts val="1200"/>
              </a:spcBef>
              <a:spcAft>
                <a:spcPts val="0"/>
              </a:spcAft>
              <a:buSzPts val="1300"/>
              <a:buChar char="-"/>
            </a:pPr>
            <a:r>
              <a:rPr lang="en"/>
              <a:t>A medical grade hematology analyzer is expensive</a:t>
            </a:r>
            <a:endParaRPr/>
          </a:p>
          <a:p>
            <a:pPr indent="-311150" lvl="0" marL="457200" rtl="0" algn="l">
              <a:spcBef>
                <a:spcPts val="0"/>
              </a:spcBef>
              <a:spcAft>
                <a:spcPts val="0"/>
              </a:spcAft>
              <a:buSzPts val="1300"/>
              <a:buChar char="-"/>
            </a:pPr>
            <a:r>
              <a:rPr lang="en"/>
              <a:t>Time consuming process if blood samples need to be sent into a lab for counting</a:t>
            </a:r>
            <a:endParaRPr/>
          </a:p>
        </p:txBody>
      </p:sp>
      <p:pic>
        <p:nvPicPr>
          <p:cNvPr id="322" name="Google Shape;322;p16"/>
          <p:cNvPicPr preferRelativeResize="0"/>
          <p:nvPr/>
        </p:nvPicPr>
        <p:blipFill>
          <a:blip r:embed="rId3">
            <a:alphaModFix/>
          </a:blip>
          <a:stretch>
            <a:fillRect/>
          </a:stretch>
        </p:blipFill>
        <p:spPr>
          <a:xfrm>
            <a:off x="194400" y="1579449"/>
            <a:ext cx="5523773" cy="2289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Proposal </a:t>
            </a:r>
            <a:endParaRPr/>
          </a:p>
        </p:txBody>
      </p:sp>
      <p:sp>
        <p:nvSpPr>
          <p:cNvPr id="328" name="Google Shape;328;p17"/>
          <p:cNvSpPr txBox="1"/>
          <p:nvPr>
            <p:ph idx="1" type="body"/>
          </p:nvPr>
        </p:nvSpPr>
        <p:spPr>
          <a:xfrm>
            <a:off x="537700" y="1665400"/>
            <a:ext cx="38853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Machine Learning Approach to CBC testing</a:t>
            </a:r>
            <a:endParaRPr/>
          </a:p>
          <a:p>
            <a:pPr indent="-298450" lvl="1" marL="914400" rtl="0" algn="l">
              <a:spcBef>
                <a:spcPts val="0"/>
              </a:spcBef>
              <a:spcAft>
                <a:spcPts val="0"/>
              </a:spcAft>
              <a:buSzPts val="1100"/>
              <a:buChar char="-"/>
            </a:pPr>
            <a:r>
              <a:rPr b="1" lang="en" u="sng"/>
              <a:t>Objective 1:</a:t>
            </a:r>
            <a:r>
              <a:rPr lang="en"/>
              <a:t> Train a  Convolutional Neural Network (CNN) to identify and classify between White Blood Cells, Red Blood Cells, and Platelets. </a:t>
            </a:r>
            <a:endParaRPr/>
          </a:p>
          <a:p>
            <a:pPr indent="-298450" lvl="1" marL="914400" rtl="0" algn="l">
              <a:spcBef>
                <a:spcPts val="0"/>
              </a:spcBef>
              <a:spcAft>
                <a:spcPts val="0"/>
              </a:spcAft>
              <a:buSzPts val="1100"/>
              <a:buChar char="-"/>
            </a:pPr>
            <a:r>
              <a:rPr b="1" lang="en" u="sng"/>
              <a:t>Objective 2:</a:t>
            </a:r>
            <a:r>
              <a:rPr lang="en"/>
              <a:t> </a:t>
            </a:r>
            <a:r>
              <a:rPr lang="en"/>
              <a:t>Classify between subtypes of White Blood Cells </a:t>
            </a:r>
            <a:endParaRPr/>
          </a:p>
          <a:p>
            <a:pPr indent="-298450" lvl="2" marL="1371600" rtl="0" algn="l">
              <a:spcBef>
                <a:spcPts val="0"/>
              </a:spcBef>
              <a:spcAft>
                <a:spcPts val="0"/>
              </a:spcAft>
              <a:buSzPts val="1100"/>
              <a:buChar char="-"/>
            </a:pPr>
            <a:r>
              <a:rPr lang="en"/>
              <a:t>4 main subtypes: </a:t>
            </a:r>
            <a:r>
              <a:rPr lang="en"/>
              <a:t>Monoctyes, Lymphocytes, Neutrophils, and Eosinophils</a:t>
            </a:r>
            <a:endParaRPr/>
          </a:p>
        </p:txBody>
      </p:sp>
      <p:pic>
        <p:nvPicPr>
          <p:cNvPr id="329" name="Google Shape;329;p17"/>
          <p:cNvPicPr preferRelativeResize="0"/>
          <p:nvPr/>
        </p:nvPicPr>
        <p:blipFill>
          <a:blip r:embed="rId3">
            <a:alphaModFix/>
          </a:blip>
          <a:stretch>
            <a:fillRect/>
          </a:stretch>
        </p:blipFill>
        <p:spPr>
          <a:xfrm>
            <a:off x="4839300" y="1506650"/>
            <a:ext cx="4111725" cy="27003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1: Data</a:t>
            </a:r>
            <a:endParaRPr/>
          </a:p>
        </p:txBody>
      </p:sp>
      <p:pic>
        <p:nvPicPr>
          <p:cNvPr id="335" name="Google Shape;335;p18"/>
          <p:cNvPicPr preferRelativeResize="0"/>
          <p:nvPr/>
        </p:nvPicPr>
        <p:blipFill>
          <a:blip r:embed="rId3">
            <a:alphaModFix/>
          </a:blip>
          <a:stretch>
            <a:fillRect/>
          </a:stretch>
        </p:blipFill>
        <p:spPr>
          <a:xfrm>
            <a:off x="4800450" y="1689150"/>
            <a:ext cx="3625175" cy="2713750"/>
          </a:xfrm>
          <a:prstGeom prst="rect">
            <a:avLst/>
          </a:prstGeom>
          <a:noFill/>
          <a:ln>
            <a:noFill/>
          </a:ln>
        </p:spPr>
      </p:pic>
      <p:sp>
        <p:nvSpPr>
          <p:cNvPr id="336" name="Google Shape;336;p18"/>
          <p:cNvSpPr txBox="1"/>
          <p:nvPr>
            <p:ph idx="1" type="body"/>
          </p:nvPr>
        </p:nvSpPr>
        <p:spPr>
          <a:xfrm>
            <a:off x="1100900" y="1689150"/>
            <a:ext cx="24702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utilized the publicly available dataset “Blood Cell Images”, licensed by MIT, to train our model</a:t>
            </a:r>
            <a:r>
              <a:rPr baseline="30000" lang="en" sz="1400"/>
              <a:t>[3]</a:t>
            </a:r>
            <a:endParaRPr sz="1400"/>
          </a:p>
          <a:p>
            <a:pPr indent="-311150" lvl="0" marL="457200" rtl="0" algn="l">
              <a:spcBef>
                <a:spcPts val="0"/>
              </a:spcBef>
              <a:spcAft>
                <a:spcPts val="0"/>
              </a:spcAft>
              <a:buSzPts val="1300"/>
              <a:buChar char="-"/>
            </a:pPr>
            <a:r>
              <a:rPr lang="en"/>
              <a:t> The first dataset contains 410 jpg images of blood samples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1: Data</a:t>
            </a:r>
            <a:endParaRPr/>
          </a:p>
        </p:txBody>
      </p:sp>
      <p:sp>
        <p:nvSpPr>
          <p:cNvPr id="342" name="Google Shape;342;p19"/>
          <p:cNvSpPr txBox="1"/>
          <p:nvPr>
            <p:ph idx="1" type="body"/>
          </p:nvPr>
        </p:nvSpPr>
        <p:spPr>
          <a:xfrm>
            <a:off x="5376900" y="1797300"/>
            <a:ext cx="3256500" cy="277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images are labeled with bounding box coordinates denoting where each WBC, RBC, and Platelet Cell are located. </a:t>
            </a:r>
            <a:endParaRPr/>
          </a:p>
        </p:txBody>
      </p:sp>
      <p:pic>
        <p:nvPicPr>
          <p:cNvPr id="343" name="Google Shape;343;p19"/>
          <p:cNvPicPr preferRelativeResize="0"/>
          <p:nvPr/>
        </p:nvPicPr>
        <p:blipFill>
          <a:blip r:embed="rId3">
            <a:alphaModFix/>
          </a:blip>
          <a:stretch>
            <a:fillRect/>
          </a:stretch>
        </p:blipFill>
        <p:spPr>
          <a:xfrm>
            <a:off x="666425" y="1652325"/>
            <a:ext cx="4088175" cy="3054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1: Data</a:t>
            </a:r>
            <a:endParaRPr/>
          </a:p>
        </p:txBody>
      </p:sp>
      <p:sp>
        <p:nvSpPr>
          <p:cNvPr id="349" name="Google Shape;349;p20"/>
          <p:cNvSpPr txBox="1"/>
          <p:nvPr>
            <p:ph idx="1" type="body"/>
          </p:nvPr>
        </p:nvSpPr>
        <p:spPr>
          <a:xfrm>
            <a:off x="482075" y="1875025"/>
            <a:ext cx="24702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dataset predictably contains far more RBC than WBC or Platelets</a:t>
            </a:r>
            <a:endParaRPr/>
          </a:p>
          <a:p>
            <a:pPr indent="-311150" lvl="0" marL="457200" rtl="0" algn="l">
              <a:spcBef>
                <a:spcPts val="0"/>
              </a:spcBef>
              <a:spcAft>
                <a:spcPts val="0"/>
              </a:spcAft>
              <a:buSzPts val="1300"/>
              <a:buChar char="-"/>
            </a:pPr>
            <a:r>
              <a:rPr lang="en"/>
              <a:t>In human blood samples, the typical ratio of RBC to WBC is about 600 to 1</a:t>
            </a:r>
            <a:endParaRPr/>
          </a:p>
        </p:txBody>
      </p:sp>
      <p:pic>
        <p:nvPicPr>
          <p:cNvPr id="350" name="Google Shape;350;p20"/>
          <p:cNvPicPr preferRelativeResize="0"/>
          <p:nvPr/>
        </p:nvPicPr>
        <p:blipFill>
          <a:blip r:embed="rId3">
            <a:alphaModFix/>
          </a:blip>
          <a:stretch>
            <a:fillRect/>
          </a:stretch>
        </p:blipFill>
        <p:spPr>
          <a:xfrm>
            <a:off x="2952175" y="1303475"/>
            <a:ext cx="5860300" cy="352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1"/>
          <p:cNvSpPr txBox="1"/>
          <p:nvPr>
            <p:ph type="title"/>
          </p:nvPr>
        </p:nvSpPr>
        <p:spPr>
          <a:xfrm>
            <a:off x="13038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1: Model</a:t>
            </a:r>
            <a:endParaRPr/>
          </a:p>
        </p:txBody>
      </p:sp>
      <p:sp>
        <p:nvSpPr>
          <p:cNvPr id="356" name="Google Shape;356;p21"/>
          <p:cNvSpPr txBox="1"/>
          <p:nvPr>
            <p:ph idx="1" type="body"/>
          </p:nvPr>
        </p:nvSpPr>
        <p:spPr>
          <a:xfrm>
            <a:off x="5118275" y="2155850"/>
            <a:ext cx="3535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Goal: Train a bounding-box object detection model to automatically bound and classify WBC, RBC, and platelets</a:t>
            </a:r>
            <a:endParaRPr/>
          </a:p>
          <a:p>
            <a:pPr indent="-311150" lvl="0" marL="457200" rtl="0" algn="l">
              <a:spcBef>
                <a:spcPts val="0"/>
              </a:spcBef>
              <a:spcAft>
                <a:spcPts val="0"/>
              </a:spcAft>
              <a:buSzPts val="1300"/>
              <a:buChar char="-"/>
            </a:pPr>
            <a:r>
              <a:rPr lang="en"/>
              <a:t>To accomplish this goal, we trained our model using the </a:t>
            </a:r>
            <a:r>
              <a:rPr lang="en"/>
              <a:t>YOLO v8 framework </a:t>
            </a:r>
            <a:r>
              <a:rPr lang="en"/>
              <a:t> </a:t>
            </a:r>
            <a:endParaRPr/>
          </a:p>
          <a:p>
            <a:pPr indent="-311150" lvl="0" marL="457200" rtl="0" algn="l">
              <a:spcBef>
                <a:spcPts val="0"/>
              </a:spcBef>
              <a:spcAft>
                <a:spcPts val="0"/>
              </a:spcAft>
              <a:buSzPts val="1300"/>
              <a:buChar char="-"/>
            </a:pPr>
            <a:r>
              <a:rPr lang="en"/>
              <a:t>YOLO v8 is the most recent edition of Ultralytic’s Pretrained “You Only Look Once” model</a:t>
            </a:r>
            <a:r>
              <a:rPr baseline="30000" lang="en"/>
              <a:t>[4]</a:t>
            </a:r>
            <a:endParaRPr/>
          </a:p>
        </p:txBody>
      </p:sp>
      <p:pic>
        <p:nvPicPr>
          <p:cNvPr id="357" name="Google Shape;357;p21"/>
          <p:cNvPicPr preferRelativeResize="0"/>
          <p:nvPr/>
        </p:nvPicPr>
        <p:blipFill>
          <a:blip r:embed="rId3">
            <a:alphaModFix/>
          </a:blip>
          <a:stretch>
            <a:fillRect/>
          </a:stretch>
        </p:blipFill>
        <p:spPr>
          <a:xfrm>
            <a:off x="5585250" y="379550"/>
            <a:ext cx="2749051" cy="1437350"/>
          </a:xfrm>
          <a:prstGeom prst="rect">
            <a:avLst/>
          </a:prstGeom>
          <a:noFill/>
          <a:ln>
            <a:noFill/>
          </a:ln>
        </p:spPr>
      </p:pic>
      <p:pic>
        <p:nvPicPr>
          <p:cNvPr id="358" name="Google Shape;358;p21"/>
          <p:cNvPicPr preferRelativeResize="0"/>
          <p:nvPr/>
        </p:nvPicPr>
        <p:blipFill>
          <a:blip r:embed="rId4">
            <a:alphaModFix/>
          </a:blip>
          <a:stretch>
            <a:fillRect/>
          </a:stretch>
        </p:blipFill>
        <p:spPr>
          <a:xfrm>
            <a:off x="486950" y="654625"/>
            <a:ext cx="4206774" cy="44046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